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  <p:sldId id="319" r:id="rId66"/>
    <p:sldId id="321" r:id="rId67"/>
    <p:sldId id="322" r:id="rId6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48" d="100"/>
          <a:sy n="48" d="100"/>
        </p:scale>
        <p:origin x="-416" y="19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6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sv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2.svg"/><Relationship Id="rId5" Type="http://schemas.openxmlformats.org/officeDocument/2006/relationships/image" Target="../media/image22.sv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1.svg"/><Relationship Id="rId18" Type="http://schemas.openxmlformats.org/officeDocument/2006/relationships/image" Target="../media/image42.png"/><Relationship Id="rId26" Type="http://schemas.openxmlformats.org/officeDocument/2006/relationships/image" Target="../media/image32.png"/><Relationship Id="rId3" Type="http://schemas.openxmlformats.org/officeDocument/2006/relationships/image" Target="../media/image9.jpeg"/><Relationship Id="rId21" Type="http://schemas.openxmlformats.org/officeDocument/2006/relationships/image" Target="../media/image44.png"/><Relationship Id="rId7" Type="http://schemas.openxmlformats.org/officeDocument/2006/relationships/image" Target="../media/image24.svg"/><Relationship Id="rId12" Type="http://schemas.openxmlformats.org/officeDocument/2006/relationships/image" Target="../media/image39.png"/><Relationship Id="rId17" Type="http://schemas.openxmlformats.org/officeDocument/2006/relationships/image" Target="../media/image75.svg"/><Relationship Id="rId25" Type="http://schemas.openxmlformats.org/officeDocument/2006/relationships/image" Target="../media/image83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20" Type="http://schemas.openxmlformats.org/officeDocument/2006/relationships/image" Target="../media/image7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9.svg"/><Relationship Id="rId24" Type="http://schemas.openxmlformats.org/officeDocument/2006/relationships/image" Target="../media/image46.png"/><Relationship Id="rId5" Type="http://schemas.openxmlformats.org/officeDocument/2006/relationships/image" Target="../media/image22.svg"/><Relationship Id="rId15" Type="http://schemas.openxmlformats.org/officeDocument/2006/relationships/image" Target="../media/image73.svg"/><Relationship Id="rId23" Type="http://schemas.openxmlformats.org/officeDocument/2006/relationships/image" Target="../media/image81.sv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40.png"/><Relationship Id="rId2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jpe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12" Type="http://schemas.openxmlformats.org/officeDocument/2006/relationships/image" Target="../media/image92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17.svg"/><Relationship Id="rId15" Type="http://schemas.openxmlformats.org/officeDocument/2006/relationships/image" Target="../media/image53.png"/><Relationship Id="rId10" Type="http://schemas.openxmlformats.org/officeDocument/2006/relationships/image" Target="../media/image90.svg"/><Relationship Id="rId4" Type="http://schemas.openxmlformats.org/officeDocument/2006/relationships/image" Target="../media/image10.png"/><Relationship Id="rId9" Type="http://schemas.openxmlformats.org/officeDocument/2006/relationships/image" Target="../media/image50.png"/><Relationship Id="rId14" Type="http://schemas.openxmlformats.org/officeDocument/2006/relationships/image" Target="../media/image9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7.svg"/><Relationship Id="rId10" Type="http://schemas.openxmlformats.org/officeDocument/2006/relationships/image" Target="../media/image101.svg"/><Relationship Id="rId4" Type="http://schemas.openxmlformats.org/officeDocument/2006/relationships/image" Target="../media/image10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2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12" Type="http://schemas.openxmlformats.org/officeDocument/2006/relationships/image" Target="../media/image92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17.svg"/><Relationship Id="rId15" Type="http://schemas.openxmlformats.org/officeDocument/2006/relationships/image" Target="../media/image58.png"/><Relationship Id="rId10" Type="http://schemas.openxmlformats.org/officeDocument/2006/relationships/image" Target="../media/image102.svg"/><Relationship Id="rId4" Type="http://schemas.openxmlformats.org/officeDocument/2006/relationships/image" Target="../media/image10.png"/><Relationship Id="rId9" Type="http://schemas.openxmlformats.org/officeDocument/2006/relationships/image" Target="../media/image50.png"/><Relationship Id="rId14" Type="http://schemas.openxmlformats.org/officeDocument/2006/relationships/image" Target="../media/image10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jpeg"/><Relationship Id="rId7" Type="http://schemas.openxmlformats.org/officeDocument/2006/relationships/image" Target="../media/image10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2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12" Type="http://schemas.openxmlformats.org/officeDocument/2006/relationships/image" Target="../media/image92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17.svg"/><Relationship Id="rId15" Type="http://schemas.openxmlformats.org/officeDocument/2006/relationships/image" Target="../media/image61.png"/><Relationship Id="rId10" Type="http://schemas.openxmlformats.org/officeDocument/2006/relationships/image" Target="../media/image109.svg"/><Relationship Id="rId4" Type="http://schemas.openxmlformats.org/officeDocument/2006/relationships/image" Target="../media/image10.png"/><Relationship Id="rId9" Type="http://schemas.openxmlformats.org/officeDocument/2006/relationships/image" Target="../media/image50.png"/><Relationship Id="rId14" Type="http://schemas.openxmlformats.org/officeDocument/2006/relationships/image" Target="../media/image10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2.png"/><Relationship Id="rId3" Type="http://schemas.openxmlformats.org/officeDocument/2006/relationships/image" Target="../media/image9.jpeg"/><Relationship Id="rId7" Type="http://schemas.openxmlformats.org/officeDocument/2006/relationships/image" Target="../media/image107.svg"/><Relationship Id="rId12" Type="http://schemas.openxmlformats.org/officeDocument/2006/relationships/image" Target="../media/image92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51.png"/><Relationship Id="rId5" Type="http://schemas.openxmlformats.org/officeDocument/2006/relationships/image" Target="../media/image17.svg"/><Relationship Id="rId15" Type="http://schemas.openxmlformats.org/officeDocument/2006/relationships/image" Target="../media/image66.png"/><Relationship Id="rId10" Type="http://schemas.openxmlformats.org/officeDocument/2006/relationships/image" Target="../media/image116.svg"/><Relationship Id="rId4" Type="http://schemas.openxmlformats.org/officeDocument/2006/relationships/image" Target="../media/image10.png"/><Relationship Id="rId9" Type="http://schemas.openxmlformats.org/officeDocument/2006/relationships/image" Target="../media/image65.png"/><Relationship Id="rId14" Type="http://schemas.openxmlformats.org/officeDocument/2006/relationships/image" Target="../media/image10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1.png"/><Relationship Id="rId3" Type="http://schemas.openxmlformats.org/officeDocument/2006/relationships/image" Target="../media/image9.jpeg"/><Relationship Id="rId7" Type="http://schemas.openxmlformats.org/officeDocument/2006/relationships/image" Target="../media/image88.svg"/><Relationship Id="rId12" Type="http://schemas.openxmlformats.org/officeDocument/2006/relationships/image" Target="../media/image123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17.svg"/><Relationship Id="rId15" Type="http://schemas.openxmlformats.org/officeDocument/2006/relationships/image" Target="../media/image52.png"/><Relationship Id="rId10" Type="http://schemas.openxmlformats.org/officeDocument/2006/relationships/image" Target="../media/image121.svg"/><Relationship Id="rId4" Type="http://schemas.openxmlformats.org/officeDocument/2006/relationships/image" Target="../media/image10.png"/><Relationship Id="rId9" Type="http://schemas.openxmlformats.org/officeDocument/2006/relationships/image" Target="../media/image50.png"/><Relationship Id="rId14" Type="http://schemas.openxmlformats.org/officeDocument/2006/relationships/image" Target="../media/image9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17.svg"/><Relationship Id="rId10" Type="http://schemas.openxmlformats.org/officeDocument/2006/relationships/image" Target="../media/image109.svg"/><Relationship Id="rId4" Type="http://schemas.openxmlformats.org/officeDocument/2006/relationships/image" Target="../media/image10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5.pn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12" Type="http://schemas.openxmlformats.org/officeDocument/2006/relationships/image" Target="../media/image12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1.png"/><Relationship Id="rId5" Type="http://schemas.openxmlformats.org/officeDocument/2006/relationships/image" Target="../media/image17.svg"/><Relationship Id="rId15" Type="http://schemas.openxmlformats.org/officeDocument/2006/relationships/image" Target="../media/image130.svg"/><Relationship Id="rId10" Type="http://schemas.openxmlformats.org/officeDocument/2006/relationships/image" Target="../media/image132.svg"/><Relationship Id="rId4" Type="http://schemas.openxmlformats.org/officeDocument/2006/relationships/image" Target="../media/image10.png"/><Relationship Id="rId9" Type="http://schemas.openxmlformats.org/officeDocument/2006/relationships/image" Target="../media/image74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17.svg"/><Relationship Id="rId10" Type="http://schemas.openxmlformats.org/officeDocument/2006/relationships/image" Target="../media/image135.svg"/><Relationship Id="rId4" Type="http://schemas.openxmlformats.org/officeDocument/2006/relationships/image" Target="../media/image10.png"/><Relationship Id="rId9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7.png"/><Relationship Id="rId3" Type="http://schemas.openxmlformats.org/officeDocument/2006/relationships/image" Target="../media/image9.jpeg"/><Relationship Id="rId7" Type="http://schemas.openxmlformats.org/officeDocument/2006/relationships/image" Target="../media/image125.sv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8.svg"/><Relationship Id="rId10" Type="http://schemas.openxmlformats.org/officeDocument/2006/relationships/image" Target="../media/image32.png"/><Relationship Id="rId4" Type="http://schemas.openxmlformats.org/officeDocument/2006/relationships/image" Target="../media/image78.png"/><Relationship Id="rId9" Type="http://schemas.openxmlformats.org/officeDocument/2006/relationships/image" Target="../media/image12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jpeg"/><Relationship Id="rId7" Type="http://schemas.openxmlformats.org/officeDocument/2006/relationships/image" Target="../media/image140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jpeg"/><Relationship Id="rId7" Type="http://schemas.openxmlformats.org/officeDocument/2006/relationships/image" Target="../media/image140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40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17.svg"/><Relationship Id="rId10" Type="http://schemas.openxmlformats.org/officeDocument/2006/relationships/image" Target="../media/image143.svg"/><Relationship Id="rId4" Type="http://schemas.openxmlformats.org/officeDocument/2006/relationships/image" Target="../media/image10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45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17.svg"/><Relationship Id="rId10" Type="http://schemas.openxmlformats.org/officeDocument/2006/relationships/image" Target="../media/image84.png"/><Relationship Id="rId4" Type="http://schemas.openxmlformats.org/officeDocument/2006/relationships/image" Target="../media/image10.png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9.jpeg"/><Relationship Id="rId7" Type="http://schemas.openxmlformats.org/officeDocument/2006/relationships/image" Target="../media/image17.sv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86.png"/><Relationship Id="rId5" Type="http://schemas.openxmlformats.org/officeDocument/2006/relationships/image" Target="../media/image149.svg"/><Relationship Id="rId10" Type="http://schemas.openxmlformats.org/officeDocument/2006/relationships/image" Target="../media/image12.png"/><Relationship Id="rId4" Type="http://schemas.openxmlformats.org/officeDocument/2006/relationships/image" Target="../media/image85.png"/><Relationship Id="rId9" Type="http://schemas.openxmlformats.org/officeDocument/2006/relationships/image" Target="../media/image1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sv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15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145.svg"/><Relationship Id="rId5" Type="http://schemas.openxmlformats.org/officeDocument/2006/relationships/image" Target="../media/image153.svg"/><Relationship Id="rId10" Type="http://schemas.openxmlformats.org/officeDocument/2006/relationships/image" Target="../media/image82.png"/><Relationship Id="rId4" Type="http://schemas.openxmlformats.org/officeDocument/2006/relationships/image" Target="../media/image88.png"/><Relationship Id="rId9" Type="http://schemas.openxmlformats.org/officeDocument/2006/relationships/image" Target="../media/image1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45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17.svg"/><Relationship Id="rId10" Type="http://schemas.openxmlformats.org/officeDocument/2006/relationships/image" Target="../media/image157.svg"/><Relationship Id="rId4" Type="http://schemas.openxmlformats.org/officeDocument/2006/relationships/image" Target="../media/image10.png"/><Relationship Id="rId9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17.sv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2.png"/><Relationship Id="rId5" Type="http://schemas.openxmlformats.org/officeDocument/2006/relationships/image" Target="../media/image127.svg"/><Relationship Id="rId10" Type="http://schemas.openxmlformats.org/officeDocument/2006/relationships/image" Target="../media/image125.svg"/><Relationship Id="rId4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2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2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157.svg"/><Relationship Id="rId4" Type="http://schemas.openxmlformats.org/officeDocument/2006/relationships/image" Target="../media/image10.png"/><Relationship Id="rId9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5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5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59.svg"/><Relationship Id="rId4" Type="http://schemas.openxmlformats.org/officeDocument/2006/relationships/image" Target="../media/image10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22.svg"/><Relationship Id="rId1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3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77.pn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3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60.svg"/><Relationship Id="rId4" Type="http://schemas.openxmlformats.org/officeDocument/2006/relationships/image" Target="../media/image10.png"/><Relationship Id="rId9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130.sv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9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60.svg"/><Relationship Id="rId4" Type="http://schemas.openxmlformats.org/officeDocument/2006/relationships/image" Target="../media/image10.png"/><Relationship Id="rId9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75.pn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3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75.pn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3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3" Type="http://schemas.openxmlformats.org/officeDocument/2006/relationships/image" Target="../media/image9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62.svg"/><Relationship Id="rId4" Type="http://schemas.openxmlformats.org/officeDocument/2006/relationships/image" Target="../media/image10.png"/><Relationship Id="rId9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13" Type="http://schemas.openxmlformats.org/officeDocument/2006/relationships/image" Target="../media/image77.png"/><Relationship Id="rId3" Type="http://schemas.openxmlformats.org/officeDocument/2006/relationships/image" Target="../media/image9.jpeg"/><Relationship Id="rId7" Type="http://schemas.openxmlformats.org/officeDocument/2006/relationships/image" Target="../media/image92.png"/><Relationship Id="rId12" Type="http://schemas.openxmlformats.org/officeDocument/2006/relationships/image" Target="../media/image130.sv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73.png"/><Relationship Id="rId5" Type="http://schemas.openxmlformats.org/officeDocument/2006/relationships/image" Target="../media/image17.svg"/><Relationship Id="rId10" Type="http://schemas.openxmlformats.org/officeDocument/2006/relationships/image" Target="../media/image127.sv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svg"/><Relationship Id="rId3" Type="http://schemas.openxmlformats.org/officeDocument/2006/relationships/image" Target="../media/image9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62.svg"/><Relationship Id="rId4" Type="http://schemas.openxmlformats.org/officeDocument/2006/relationships/image" Target="../media/image10.png"/><Relationship Id="rId9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39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41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svg"/><Relationship Id="rId3" Type="http://schemas.openxmlformats.org/officeDocument/2006/relationships/image" Target="../media/image9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10" Type="http://schemas.openxmlformats.org/officeDocument/2006/relationships/image" Target="../media/image169.svg"/><Relationship Id="rId4" Type="http://schemas.openxmlformats.org/officeDocument/2006/relationships/image" Target="../media/image10.png"/><Relationship Id="rId9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svg"/><Relationship Id="rId13" Type="http://schemas.openxmlformats.org/officeDocument/2006/relationships/image" Target="../media/image98.png"/><Relationship Id="rId18" Type="http://schemas.openxmlformats.org/officeDocument/2006/relationships/image" Target="../media/image179.svg"/><Relationship Id="rId26" Type="http://schemas.openxmlformats.org/officeDocument/2006/relationships/image" Target="../media/image187.svg"/><Relationship Id="rId3" Type="http://schemas.openxmlformats.org/officeDocument/2006/relationships/image" Target="../media/image9.jpeg"/><Relationship Id="rId21" Type="http://schemas.openxmlformats.org/officeDocument/2006/relationships/image" Target="../media/image102.png"/><Relationship Id="rId7" Type="http://schemas.openxmlformats.org/officeDocument/2006/relationships/image" Target="../media/image90.png"/><Relationship Id="rId12" Type="http://schemas.openxmlformats.org/officeDocument/2006/relationships/image" Target="../media/image173.svg"/><Relationship Id="rId17" Type="http://schemas.openxmlformats.org/officeDocument/2006/relationships/image" Target="../media/image100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77.svg"/><Relationship Id="rId20" Type="http://schemas.openxmlformats.org/officeDocument/2006/relationships/image" Target="../media/image181.sv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24" Type="http://schemas.openxmlformats.org/officeDocument/2006/relationships/image" Target="../media/image185.svg"/><Relationship Id="rId32" Type="http://schemas.openxmlformats.org/officeDocument/2006/relationships/image" Target="../media/image191.svg"/><Relationship Id="rId5" Type="http://schemas.openxmlformats.org/officeDocument/2006/relationships/image" Target="../media/image17.svg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28" Type="http://schemas.openxmlformats.org/officeDocument/2006/relationships/image" Target="../media/image189.svg"/><Relationship Id="rId10" Type="http://schemas.openxmlformats.org/officeDocument/2006/relationships/image" Target="../media/image171.svg"/><Relationship Id="rId19" Type="http://schemas.openxmlformats.org/officeDocument/2006/relationships/image" Target="../media/image101.png"/><Relationship Id="rId31" Type="http://schemas.openxmlformats.org/officeDocument/2006/relationships/image" Target="../media/image106.png"/><Relationship Id="rId4" Type="http://schemas.openxmlformats.org/officeDocument/2006/relationships/image" Target="../media/image10.png"/><Relationship Id="rId9" Type="http://schemas.openxmlformats.org/officeDocument/2006/relationships/image" Target="../media/image96.png"/><Relationship Id="rId14" Type="http://schemas.openxmlformats.org/officeDocument/2006/relationships/image" Target="../media/image175.svg"/><Relationship Id="rId22" Type="http://schemas.openxmlformats.org/officeDocument/2006/relationships/image" Target="../media/image183.svg"/><Relationship Id="rId27" Type="http://schemas.openxmlformats.org/officeDocument/2006/relationships/image" Target="../media/image105.png"/><Relationship Id="rId30" Type="http://schemas.openxmlformats.org/officeDocument/2006/relationships/image" Target="../media/image167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svg"/><Relationship Id="rId3" Type="http://schemas.openxmlformats.org/officeDocument/2006/relationships/image" Target="../media/image9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.jpeg"/><Relationship Id="rId7" Type="http://schemas.openxmlformats.org/officeDocument/2006/relationships/image" Target="../media/image193.sv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91.png"/><Relationship Id="rId5" Type="http://schemas.openxmlformats.org/officeDocument/2006/relationships/image" Target="../media/image159.svg"/><Relationship Id="rId10" Type="http://schemas.openxmlformats.org/officeDocument/2006/relationships/image" Target="../media/image193.svg"/><Relationship Id="rId4" Type="http://schemas.openxmlformats.org/officeDocument/2006/relationships/image" Target="../media/image90.png"/><Relationship Id="rId9" Type="http://schemas.openxmlformats.org/officeDocument/2006/relationships/image" Target="../media/image10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.png"/><Relationship Id="rId18" Type="http://schemas.openxmlformats.org/officeDocument/2006/relationships/image" Target="../media/image205.svg"/><Relationship Id="rId3" Type="http://schemas.openxmlformats.org/officeDocument/2006/relationships/image" Target="../media/image9.jpeg"/><Relationship Id="rId21" Type="http://schemas.openxmlformats.org/officeDocument/2006/relationships/image" Target="../media/image116.png"/><Relationship Id="rId7" Type="http://schemas.openxmlformats.org/officeDocument/2006/relationships/image" Target="../media/image196.svg"/><Relationship Id="rId12" Type="http://schemas.openxmlformats.org/officeDocument/2006/relationships/image" Target="../media/image201.sv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203.svg"/><Relationship Id="rId20" Type="http://schemas.openxmlformats.org/officeDocument/2006/relationships/image" Target="../media/image20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22.svg"/><Relationship Id="rId15" Type="http://schemas.openxmlformats.org/officeDocument/2006/relationships/image" Target="../media/image113.png"/><Relationship Id="rId23" Type="http://schemas.openxmlformats.org/officeDocument/2006/relationships/image" Target="../media/image91.png"/><Relationship Id="rId10" Type="http://schemas.openxmlformats.org/officeDocument/2006/relationships/image" Target="../media/image111.png"/><Relationship Id="rId19" Type="http://schemas.openxmlformats.org/officeDocument/2006/relationships/image" Target="../media/image115.png"/><Relationship Id="rId4" Type="http://schemas.openxmlformats.org/officeDocument/2006/relationships/image" Target="../media/image13.png"/><Relationship Id="rId9" Type="http://schemas.openxmlformats.org/officeDocument/2006/relationships/image" Target="../media/image198.svg"/><Relationship Id="rId14" Type="http://schemas.openxmlformats.org/officeDocument/2006/relationships/image" Target="../media/image17.svg"/><Relationship Id="rId22" Type="http://schemas.openxmlformats.org/officeDocument/2006/relationships/image" Target="../media/image209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3.png"/><Relationship Id="rId3" Type="http://schemas.openxmlformats.org/officeDocument/2006/relationships/image" Target="../media/image9.jpeg"/><Relationship Id="rId7" Type="http://schemas.openxmlformats.org/officeDocument/2006/relationships/image" Target="../media/image196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0.png"/><Relationship Id="rId5" Type="http://schemas.openxmlformats.org/officeDocument/2006/relationships/image" Target="../media/image22.svg"/><Relationship Id="rId15" Type="http://schemas.openxmlformats.org/officeDocument/2006/relationships/image" Target="../media/image91.png"/><Relationship Id="rId10" Type="http://schemas.openxmlformats.org/officeDocument/2006/relationships/image" Target="../media/image201.svg"/><Relationship Id="rId4" Type="http://schemas.openxmlformats.org/officeDocument/2006/relationships/image" Target="../media/image13.png"/><Relationship Id="rId9" Type="http://schemas.openxmlformats.org/officeDocument/2006/relationships/image" Target="../media/image112.png"/><Relationship Id="rId14" Type="http://schemas.openxmlformats.org/officeDocument/2006/relationships/image" Target="../media/image20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png"/><Relationship Id="rId3" Type="http://schemas.openxmlformats.org/officeDocument/2006/relationships/image" Target="../media/image9.jpeg"/><Relationship Id="rId7" Type="http://schemas.openxmlformats.org/officeDocument/2006/relationships/image" Target="../media/image24.sv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22.svg"/><Relationship Id="rId15" Type="http://schemas.openxmlformats.org/officeDocument/2006/relationships/image" Target="../media/image29.png"/><Relationship Id="rId10" Type="http://schemas.openxmlformats.org/officeDocument/2006/relationships/image" Target="../media/image49.sv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457450" y="0"/>
            <a:ext cx="11220450" cy="94869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048750" y="0"/>
            <a:ext cx="9239250" cy="91249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172200" y="381000"/>
            <a:ext cx="5943600" cy="5943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76775" y="19050"/>
            <a:ext cx="9153525" cy="91535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0" y="8648700"/>
            <a:ext cx="18288000" cy="16383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7239000" y="1247775"/>
            <a:ext cx="3867150" cy="38671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105275" y="9010650"/>
            <a:ext cx="10077450" cy="9525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2040835" y="6705600"/>
            <a:ext cx="14246087" cy="13593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8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Методические материалы для </a:t>
            </a:r>
            <a:r>
              <a:rPr lang="en-US" sz="38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проведения</a:t>
            </a:r>
            <a:r>
              <a:rPr lang="en-US" sz="38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800" dirty="0" err="1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квеста</a:t>
            </a:r>
            <a:r>
              <a:rPr lang="en-US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endParaRPr lang="ru-RU" sz="3800" dirty="0" smtClean="0">
              <a:solidFill>
                <a:srgbClr val="1A1A1A"/>
              </a:solidFill>
              <a:latin typeface="Arial Black Regular" pitchFamily="34" charset="0"/>
              <a:ea typeface="Arial Black Regular" pitchFamily="34" charset="-122"/>
              <a:cs typeface="Arial Black Regular" pitchFamily="34" charset="-120"/>
            </a:endParaRPr>
          </a:p>
          <a:p>
            <a:pPr algn="ctr">
              <a:lnSpc>
                <a:spcPts val="5300"/>
              </a:lnSpc>
            </a:pPr>
            <a:r>
              <a:rPr lang="en-US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ru-RU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 И ПРОТИВОДЕЙСТВИЕ </a:t>
            </a:r>
            <a:r>
              <a:rPr lang="en-US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ТУБЕРКУЛЕЗ</a:t>
            </a:r>
            <a:r>
              <a:rPr lang="ru-RU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</a:t>
            </a:r>
            <a:r>
              <a:rPr lang="en-US" sz="38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765810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2401550" y="3552825"/>
            <a:ext cx="2305050" cy="23241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71723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Методы выявления туберкулеза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666750" y="2562225"/>
            <a:ext cx="9486900" cy="2171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можно заметить, эти симптомы характерны для многих заболеваний, а потому сразу  заподозрить  развитие  туберкулеза  довольно  сложно.
Чтобы своевременно выявить туберкулез органов дыхания
у взрослых и подростков, необходимо регулярно проходить флюорографическое обследование.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5019675"/>
            <a:ext cx="94869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Флюорография — это рентгенологическое исследование органов грудной клетки.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6029325"/>
            <a:ext cx="8896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Всё население старше 15 лет должно проходить данное обследование 1 раз в год.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765810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353800" y="2562225"/>
            <a:ext cx="4324350" cy="43053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25622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Детям и подросткам до 15 лет ежегодно проводят иммунодиагностику с помощью пробы Манту илипробы
с Диаскинтестом.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3933825"/>
            <a:ext cx="94869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Это позволяет выявить наличие туберкулезной инфекции
в организме, однако это не означает, что человек болен.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4943475"/>
            <a:ext cx="9486900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Ранее говорилось, что здоровая иммунная система человека может самостоятельно справиться с попавшей в организм бактерией и предотвратить развитие заболевания.
Что может ослабить иммунитет?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666750"/>
            <a:ext cx="71723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Методы выявления туберкулеза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0" y="1752600"/>
            <a:ext cx="398145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66750" y="2562225"/>
            <a:ext cx="8248650" cy="40195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2439650" y="3771900"/>
            <a:ext cx="2171700" cy="19050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34956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Факторы риска</a:t>
            </a:r>
            <a:endParaRPr lang="en-US" sz="3000" dirty="0"/>
          </a:p>
        </p:txBody>
      </p:sp>
      <p:sp>
        <p:nvSpPr>
          <p:cNvPr id="12" name="Object11"/>
          <p:cNvSpPr/>
          <p:nvPr/>
        </p:nvSpPr>
        <p:spPr>
          <a:xfrm>
            <a:off x="666750" y="2562225"/>
            <a:ext cx="8439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Основными факторами рискаразвития болезни являются: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952500" y="3067050"/>
            <a:ext cx="47815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Неблагоприятные социальные и экологические условия жизни;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952500" y="3933825"/>
            <a:ext cx="60293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Недостаточное, неполноценное питание;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952500" y="4391025"/>
            <a:ext cx="51054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Алкоголизм, курение, наркомания;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952500" y="4848225"/>
            <a:ext cx="6991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Длительное применение гормональных, противовирусных препаратов, антибиотиков;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952500" y="5715000"/>
            <a:ext cx="1504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Стрессы;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952500" y="6172200"/>
            <a:ext cx="27813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ВИЧ — инфекция.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0" y="1752600"/>
            <a:ext cx="661035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1353800" y="2562225"/>
            <a:ext cx="4324350" cy="43053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2277725" y="3314700"/>
            <a:ext cx="2362200" cy="26479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666750" y="2562225"/>
            <a:ext cx="8229600" cy="56769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029825" y="1276350"/>
            <a:ext cx="7105650" cy="70485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14897100" y="5924550"/>
            <a:ext cx="1619250" cy="165735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4373225" y="1152525"/>
            <a:ext cx="3733800" cy="373380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15497175" y="2219325"/>
            <a:ext cx="1485900" cy="160020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9210675" y="933450"/>
            <a:ext cx="3733800" cy="3733800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10248900" y="1914525"/>
            <a:ext cx="1657350" cy="1771650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7" name="Object16"/>
          <p:cNvSpPr/>
          <p:nvPr/>
        </p:nvSpPr>
        <p:spPr>
          <a:xfrm>
            <a:off x="666750" y="666750"/>
            <a:ext cx="63817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Как уберечься от болезни?</a:t>
            </a:r>
            <a:endParaRPr lang="en-US" sz="3000" dirty="0"/>
          </a:p>
        </p:txBody>
      </p:sp>
      <p:sp>
        <p:nvSpPr>
          <p:cNvPr id="18" name="Object17"/>
          <p:cNvSpPr/>
          <p:nvPr/>
        </p:nvSpPr>
        <p:spPr>
          <a:xfrm>
            <a:off x="952500" y="2562225"/>
            <a:ext cx="53816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Полноценное и регулярное питание;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952500" y="3019425"/>
            <a:ext cx="64960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Рациональное чередование труда и отдыха;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952500" y="3476625"/>
            <a:ext cx="2647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Правильный сон;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952500" y="3933825"/>
            <a:ext cx="38576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Соблюдение режима дня;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952500" y="4391025"/>
            <a:ext cx="42195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Отказ от вредных привычек;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952500" y="4848225"/>
            <a:ext cx="57626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Рациональная физическая активность;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952500" y="5305425"/>
            <a:ext cx="42005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Проветривание помещений;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952500" y="5762625"/>
            <a:ext cx="36861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Закаливание организма;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952500" y="6219825"/>
            <a:ext cx="77628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Лечение хронических и сопутствующих заболеваний;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952500" y="6677025"/>
            <a:ext cx="43910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Соблюдение личной гигиены;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952500" y="7134225"/>
            <a:ext cx="72771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Сохранение чистоты и порядка дома и на работе.</a:t>
            </a:r>
            <a:endParaRPr lang="en-US" sz="2400" dirty="0"/>
          </a:p>
        </p:txBody>
      </p:sp>
      <p:sp>
        <p:nvSpPr>
          <p:cNvPr id="29" name="Object28"/>
          <p:cNvSpPr/>
          <p:nvPr/>
        </p:nvSpPr>
        <p:spPr>
          <a:xfrm>
            <a:off x="666750" y="7829550"/>
            <a:ext cx="84105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Следуйте этим простым правилам и будьте здоровы!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2886075" y="3686175"/>
            <a:ext cx="12172950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«История». 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4500" dirty="0"/>
          </a:p>
        </p:txBody>
      </p:sp>
      <p:sp>
        <p:nvSpPr>
          <p:cNvPr id="4" name="Object3"/>
          <p:cNvSpPr/>
          <p:nvPr/>
        </p:nvSpPr>
        <p:spPr>
          <a:xfrm>
            <a:off x="4229100" y="5095875"/>
            <a:ext cx="100203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 плакат приклеены различные варианты символа борьбы
с туберкулезом. Команда находит верный и забирает его с собой для газеты.</a:t>
            </a:r>
            <a:endParaRPr lang="en-US" sz="2400" dirty="0"/>
          </a:p>
        </p:txBody>
      </p:sp>
      <p:sp>
        <p:nvSpPr>
          <p:cNvPr id="5" name="Object4"/>
          <p:cNvSpPr/>
          <p:nvPr/>
        </p:nvSpPr>
        <p:spPr>
          <a:xfrm>
            <a:off x="4229100" y="6467475"/>
            <a:ext cx="94869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Расходный материал: Изображение ромашки — по количеству команд.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48700" y="2419350"/>
            <a:ext cx="8972550" cy="58483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8" name="Object7"/>
          <p:cNvSpPr/>
          <p:nvPr/>
        </p:nvSpPr>
        <p:spPr>
          <a:xfrm>
            <a:off x="666750" y="2562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304925" y="2562225"/>
            <a:ext cx="77914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Найди символ борьбы с туберкулезом.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6076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3230225" y="4371975"/>
            <a:ext cx="3752850" cy="3752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0287000" y="2762250"/>
            <a:ext cx="4000500" cy="40005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333625" y="3343275"/>
            <a:ext cx="9048750" cy="44767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648950" y="2705100"/>
            <a:ext cx="5705475" cy="570547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1982450" y="3977148"/>
            <a:ext cx="3248025" cy="3238500"/>
          </a:xfrm>
          <a:prstGeom prst="rect">
            <a:avLst/>
          </a:prstGeom>
        </p:spPr>
      </p:pic>
      <p:sp>
        <p:nvSpPr>
          <p:cNvPr id="12" name="Object11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13" name="Object12"/>
          <p:cNvSpPr/>
          <p:nvPr/>
        </p:nvSpPr>
        <p:spPr>
          <a:xfrm>
            <a:off x="2333625" y="3343275"/>
            <a:ext cx="4629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Правильный ответ: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33625" y="4648200"/>
            <a:ext cx="7343775" cy="451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1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Белая ромашка — символ борьбы с туберкулезом. Впервые был массово отмечен в Швейцарии 1 мая 1908 года. В знак солидарности со всеми больными туберкулезом, мужчины вдевали в петлицы или прикалывали к шляпам, а дамы прикалывали к платью цветок белой ромашки — символ «природного антибиотика», входившей в состав использовавшихся для лечения туберкулеза средств народной медицины, и одновременно любви, уязвимости и ранимости. Доходы от продажи цветков шли на помощь больным.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210800" y="2362200"/>
            <a:ext cx="6457950" cy="60960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181975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8" name="Object7"/>
          <p:cNvSpPr/>
          <p:nvPr/>
        </p:nvSpPr>
        <p:spPr>
          <a:xfrm>
            <a:off x="666750" y="2562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304925" y="2562225"/>
            <a:ext cx="77914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Пройди числовую цепь и найди правильный ответ, в каком году был открыт возбудитель туберкулеза.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2353925" y="6953250"/>
            <a:ext cx="23622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6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1.  1918 год</a:t>
            </a:r>
            <a:endParaRPr lang="en-US" sz="2600" dirty="0"/>
          </a:p>
        </p:txBody>
      </p:sp>
      <p:sp>
        <p:nvSpPr>
          <p:cNvPr id="11" name="Object10"/>
          <p:cNvSpPr/>
          <p:nvPr/>
        </p:nvSpPr>
        <p:spPr>
          <a:xfrm>
            <a:off x="12353925" y="7496175"/>
            <a:ext cx="23622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6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2.  1882 год</a:t>
            </a:r>
            <a:endParaRPr lang="en-US" sz="2600" dirty="0"/>
          </a:p>
        </p:txBody>
      </p:sp>
      <p:sp>
        <p:nvSpPr>
          <p:cNvPr id="12" name="Object11"/>
          <p:cNvSpPr/>
          <p:nvPr/>
        </p:nvSpPr>
        <p:spPr>
          <a:xfrm>
            <a:off x="12353925" y="8039100"/>
            <a:ext cx="23622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6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3.  1873 год</a:t>
            </a:r>
            <a:endParaRPr lang="en-US" sz="2600" dirty="0"/>
          </a:p>
        </p:txBody>
      </p:sp>
      <p:sp>
        <p:nvSpPr>
          <p:cNvPr id="13" name="Object12"/>
          <p:cNvSpPr/>
          <p:nvPr/>
        </p:nvSpPr>
        <p:spPr>
          <a:xfrm>
            <a:off x="10639425" y="2533650"/>
            <a:ext cx="2038350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20*100</a:t>
            </a:r>
            <a:endParaRPr lang="en-US" sz="3400" dirty="0"/>
          </a:p>
        </p:txBody>
      </p:sp>
      <p:sp>
        <p:nvSpPr>
          <p:cNvPr id="14" name="Object13"/>
          <p:cNvSpPr/>
          <p:nvPr/>
        </p:nvSpPr>
        <p:spPr>
          <a:xfrm>
            <a:off x="10858500" y="4181475"/>
            <a:ext cx="1609725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+ 800</a:t>
            </a:r>
            <a:endParaRPr lang="en-US" sz="3400" dirty="0"/>
          </a:p>
        </p:txBody>
      </p:sp>
      <p:sp>
        <p:nvSpPr>
          <p:cNvPr id="15" name="Object14"/>
          <p:cNvSpPr/>
          <p:nvPr/>
        </p:nvSpPr>
        <p:spPr>
          <a:xfrm>
            <a:off x="11010900" y="5829300"/>
            <a:ext cx="1304925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-118</a:t>
            </a:r>
            <a:endParaRPr lang="en-US" sz="3400" dirty="0"/>
          </a:p>
        </p:txBody>
      </p:sp>
      <p:sp>
        <p:nvSpPr>
          <p:cNvPr id="16" name="Object15"/>
          <p:cNvSpPr/>
          <p:nvPr/>
        </p:nvSpPr>
        <p:spPr>
          <a:xfrm>
            <a:off x="14830425" y="2533650"/>
            <a:ext cx="1152525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: 10</a:t>
            </a:r>
            <a:endParaRPr lang="en-US" sz="3400" dirty="0"/>
          </a:p>
        </p:txBody>
      </p:sp>
      <p:sp>
        <p:nvSpPr>
          <p:cNvPr id="17" name="Object16"/>
          <p:cNvSpPr/>
          <p:nvPr/>
        </p:nvSpPr>
        <p:spPr>
          <a:xfrm>
            <a:off x="15020925" y="4181475"/>
            <a:ext cx="781050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*2</a:t>
            </a:r>
            <a:endParaRPr lang="en-US" sz="3400" dirty="0"/>
          </a:p>
        </p:txBody>
      </p:sp>
      <p:sp>
        <p:nvSpPr>
          <p:cNvPr id="18" name="Object17"/>
          <p:cNvSpPr/>
          <p:nvPr/>
        </p:nvSpPr>
        <p:spPr>
          <a:xfrm>
            <a:off x="14335125" y="5829300"/>
            <a:ext cx="2143125" cy="562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ОТВЕТ: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6076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620625" y="4371975"/>
            <a:ext cx="3752850" cy="3752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677400" y="2762250"/>
            <a:ext cx="4000500" cy="40005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324100" y="3467100"/>
            <a:ext cx="6686550" cy="38671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039350" y="2705100"/>
            <a:ext cx="5705475" cy="5705475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12" name="Object11"/>
          <p:cNvSpPr/>
          <p:nvPr/>
        </p:nvSpPr>
        <p:spPr>
          <a:xfrm>
            <a:off x="2333625" y="3467100"/>
            <a:ext cx="4629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Правильный ответ: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772025"/>
            <a:ext cx="6962775" cy="1924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24 марта 1882 года немецкий ученый Роберт Кох выступил на заседании Берлинского физиологического общества с сенсационным заявлением, объявив, что открыл возбудителя туберкулеза.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10944225" y="4705350"/>
            <a:ext cx="3886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1882
год</a:t>
            </a:r>
            <a:endParaRPr lang="en-US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74676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66750" y="666750"/>
            <a:ext cx="8181975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7" name="Object6"/>
          <p:cNvSpPr/>
          <p:nvPr/>
        </p:nvSpPr>
        <p:spPr>
          <a:xfrm>
            <a:off x="666750" y="2562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1304925" y="2562225"/>
            <a:ext cx="77914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Раньше микобактерию туберкулеза называли также «палочкой Коха». Почему?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895350" y="36480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314450" y="3648075"/>
            <a:ext cx="80486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Кох — это фамилия бактериолога, который его открыл;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95350" y="41529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314450" y="4152900"/>
            <a:ext cx="5962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Кох — это разновидность микобактерий;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895350" y="46577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1295400" y="4657725"/>
            <a:ext cx="5543550" cy="371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Кох — </a:t>
            </a:r>
            <a:r>
              <a:rPr lang="en-US" sz="2400" dirty="0" err="1" smtClean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это</a:t>
            </a:r>
            <a:r>
              <a:rPr lang="ru-RU" sz="2400" dirty="0" smtClean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латинское</a:t>
            </a:r>
            <a:r>
              <a:rPr lang="en-US" sz="2400" dirty="0" smtClean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название легких.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37909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66750" y="666750"/>
            <a:ext cx="3314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Вводная часть</a:t>
            </a:r>
            <a:endParaRPr lang="en-US" sz="3000" dirty="0"/>
          </a:p>
        </p:txBody>
      </p:sp>
      <p:sp>
        <p:nvSpPr>
          <p:cNvPr id="7" name="Object6"/>
          <p:cNvSpPr/>
          <p:nvPr/>
        </p:nvSpPr>
        <p:spPr>
          <a:xfrm>
            <a:off x="666750" y="2562225"/>
            <a:ext cx="71723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Квест рассчитан на школьников 8-10 классов.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666750" y="3162300"/>
            <a:ext cx="41148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Длительность − 40 минут.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666750" y="3762375"/>
            <a:ext cx="63531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Количество участников — 20-60 человек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666750" y="4362450"/>
            <a:ext cx="9906000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Количество ведущих — от 5 человек (1 основной + 1 </a:t>
            </a:r>
            <a:r>
              <a:rPr lang="ru-RU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для каждого задания)</a:t>
            </a:r>
            <a:r>
              <a:rPr lang="en-US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, </a:t>
            </a:r>
            <a:r>
              <a:rPr lang="en-US" sz="2400" b="1" dirty="0" err="1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врач-фтизиатр</a:t>
            </a:r>
            <a:r>
              <a:rPr lang="ru-RU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(медицинский работник)</a:t>
            </a:r>
            <a:r>
              <a:rPr lang="en-US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5372100"/>
            <a:ext cx="9829800" cy="2231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Задания разделены на три уровня сложности по </a:t>
            </a:r>
            <a:r>
              <a:rPr lang="en-US" sz="2400" dirty="0" err="1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три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задания </a:t>
            </a:r>
            <a:r>
              <a:rPr lang="en-US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каждом уровне.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 </a:t>
            </a:r>
            <a:r>
              <a:rPr lang="en-US" sz="2400" dirty="0" err="1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уровень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— 8 класс,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</a:t>
            </a:r>
            <a:r>
              <a:rPr lang="en-US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уровень — 9 класс,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 </a:t>
            </a:r>
            <a:r>
              <a:rPr lang="en-US" sz="2400" dirty="0" err="1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уровень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— 10-11 класс.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/>
            </a:r>
            <a:b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</a:br>
            <a:r>
              <a:rPr lang="en-US" sz="2400" dirty="0" err="1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Кажд</a:t>
            </a:r>
            <a:r>
              <a:rPr lang="ru-RU" sz="2400" dirty="0" err="1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ое</a:t>
            </a:r>
            <a:r>
              <a:rPr lang="en-US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задание</a:t>
            </a:r>
            <a:r>
              <a:rPr lang="en-US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занимает в среднем 10 минут. По итогам </a:t>
            </a:r>
            <a:r>
              <a:rPr lang="en-US" sz="2400" dirty="0" err="1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прохождения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заданий</a:t>
            </a:r>
            <a:r>
              <a:rPr lang="en-US" sz="2400" dirty="0" smtClean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команда получает материал, необходимый для составления стенгазеты.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6076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620625" y="4371975"/>
            <a:ext cx="3752850" cy="3752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677400" y="2762250"/>
            <a:ext cx="4000500" cy="40005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324100" y="3467100"/>
            <a:ext cx="6686550" cy="38671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677525" y="3343275"/>
            <a:ext cx="4419600" cy="441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12" name="Object11"/>
          <p:cNvSpPr/>
          <p:nvPr/>
        </p:nvSpPr>
        <p:spPr>
          <a:xfrm>
            <a:off x="2333625" y="3467100"/>
            <a:ext cx="4629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Правильный ответ: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772025"/>
            <a:ext cx="6962775" cy="1924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Немецкий ученый, открывший возбудителя туберкулеза. В 1905 г. за «исследования
и открытия, касающиеся лечения туберкулеза» был удостоен Нобелевской премии по физиологии и медицине.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687050" y="2676525"/>
            <a:ext cx="5457825" cy="54483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8" name="Object7"/>
          <p:cNvSpPr/>
          <p:nvPr/>
        </p:nvSpPr>
        <p:spPr>
          <a:xfrm>
            <a:off x="666750" y="2562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304925" y="2562225"/>
            <a:ext cx="77914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Перед тобой возбудители различных заболеваний, найди возбудителя туберкулеза — палочку Коха.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0134600" y="480060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10134600" y="779145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6411575" y="480060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6411575" y="779145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74676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802100" cy="6076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620625" y="4371975"/>
            <a:ext cx="3752850" cy="3752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677400" y="2762250"/>
            <a:ext cx="4000500" cy="40005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2324100" y="3467100"/>
            <a:ext cx="6686550" cy="38671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677525" y="3343275"/>
            <a:ext cx="4419600" cy="441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12" name="Object11"/>
          <p:cNvSpPr/>
          <p:nvPr/>
        </p:nvSpPr>
        <p:spPr>
          <a:xfrm>
            <a:off x="2333625" y="3467100"/>
            <a:ext cx="4629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Правильный ответ: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772025"/>
            <a:ext cx="6477000" cy="2333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Палочка Коха — чрезвычайно агрессивный и устойчивый микроб. Возбудитель туберкулеза способен длительное время выживать в высушенной мокроте, в почве, на загрязненных предметах, также палочка Коха достаточно устойчива по отношению ко многим дезинфицирующим средствам.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687050" y="2676525"/>
            <a:ext cx="5457825" cy="54483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8" name="Object7"/>
          <p:cNvSpPr/>
          <p:nvPr/>
        </p:nvSpPr>
        <p:spPr>
          <a:xfrm>
            <a:off x="666750" y="2562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304925" y="2562225"/>
            <a:ext cx="82010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Возбудитель туберкулеза был открыт в Германии Робертом Кохом. Найди портрет ученого.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0134600" y="480060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10134600" y="779145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6411575" y="480060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6411575" y="7791450"/>
            <a:ext cx="447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86677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6076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2324100" y="4762500"/>
            <a:ext cx="6686550" cy="18288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2620625" y="4371975"/>
            <a:ext cx="3752850" cy="37528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677400" y="2762250"/>
            <a:ext cx="4000500" cy="40005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677525" y="3343275"/>
            <a:ext cx="4419600" cy="441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8181975" cy="7207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2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2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200" dirty="0"/>
          </a:p>
        </p:txBody>
      </p:sp>
      <p:sp>
        <p:nvSpPr>
          <p:cNvPr id="12" name="Object11"/>
          <p:cNvSpPr/>
          <p:nvPr/>
        </p:nvSpPr>
        <p:spPr>
          <a:xfrm>
            <a:off x="2333625" y="4762500"/>
            <a:ext cx="4629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Правильный ответ: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6067425"/>
            <a:ext cx="64770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Немецкий врач, микробиолог и гигиенист.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2886075" y="3686175"/>
            <a:ext cx="12696825" cy="7634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4500" dirty="0"/>
          </a:p>
        </p:txBody>
      </p:sp>
      <p:sp>
        <p:nvSpPr>
          <p:cNvPr id="4" name="Object3"/>
          <p:cNvSpPr/>
          <p:nvPr/>
        </p:nvSpPr>
        <p:spPr>
          <a:xfrm>
            <a:off x="4229100" y="5095875"/>
            <a:ext cx="100203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Вопросы касаются распространения заболевания (красный  свет),  его диагностики (желтый свет) и лечения (зеленый свет).</a:t>
            </a:r>
            <a:endParaRPr lang="en-US" sz="2400" dirty="0"/>
          </a:p>
        </p:txBody>
      </p:sp>
      <p:sp>
        <p:nvSpPr>
          <p:cNvPr id="5" name="Object4"/>
          <p:cNvSpPr/>
          <p:nvPr/>
        </p:nvSpPr>
        <p:spPr>
          <a:xfrm>
            <a:off x="4229100" y="61055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 полосках соответствующего цвета написаны вопросы.  Ответив на вопросы, участники составляют из полосок круги, образуя светофор.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5248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276475"/>
            <a:ext cx="56102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962275"/>
            <a:ext cx="62198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Основной источник заражения туберкулеза это: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3971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1971675" y="3971925"/>
            <a:ext cx="66198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Возбудитель туберкулеза передается, когда больной человек (что делает?):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666750" y="49815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1971675" y="4981575"/>
            <a:ext cx="51911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Людей какого социального статуса поражает туберкулез?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666750" y="5991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1971675" y="5991225"/>
            <a:ext cx="809625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Какие категории людей больше подвержены инфекции? Женщины, мужчины, дети, пожилые люди, беременные женщины, подростки.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666750" y="73628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1971675" y="7362825"/>
            <a:ext cx="8096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Какая система организма контролирует инфекцию?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666750" y="8010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6.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1971675" y="8010525"/>
            <a:ext cx="53054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Что происходит при ослаблении иммунной защиты?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60769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64795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33337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3333750"/>
            <a:ext cx="10744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Человек, который болеет туберкулезом легких.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39814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3981450"/>
            <a:ext cx="11249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Когда больной человек кашляет, чихает, кричит или поет, в воздух выделяются капельки с микобактериями туберкулеза, а другой человеких вдыхает. Такой путь передачи называется (как?) воздушно-капельным путем.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53530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5353050"/>
            <a:ext cx="112680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Туберкулез поражает людей независимо от их социального статуса.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60007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6000750"/>
            <a:ext cx="128682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Дети, подростки, беременные женщины и пожилые люди более подвержены инфекции.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333625" y="66484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3400425" y="6648450"/>
            <a:ext cx="128682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Здоровая иммунная система человека успешно контролирует инфекцию.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2333625" y="72961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6.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3400425" y="7296150"/>
            <a:ext cx="128682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 слабом иммунитете находящаяся в организме туберкулезная палочканачинает активно развиваться.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990725" y="5381625"/>
            <a:ext cx="10058400" cy="34099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1981200" y="2276475"/>
            <a:ext cx="2419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Диагностика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2962275"/>
            <a:ext cx="95726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Для своевременного выявления инфицирования туберкулезом всем детям и подросткамв России ежегодно проводится: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666750" y="43338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333875"/>
            <a:ext cx="94297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Разгадать ребус. Что значит загаданное слово?
Используя буквы слов в названии картинок, разгадай слово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933825" y="6858000"/>
            <a:ext cx="904875" cy="12077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67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О</a:t>
            </a:r>
            <a:endParaRPr lang="en-US" sz="6700" dirty="0"/>
          </a:p>
        </p:txBody>
      </p:sp>
      <p:sp>
        <p:nvSpPr>
          <p:cNvPr id="17" name="Object16"/>
          <p:cNvSpPr/>
          <p:nvPr/>
        </p:nvSpPr>
        <p:spPr>
          <a:xfrm>
            <a:off x="2009775" y="8343900"/>
            <a:ext cx="409575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</a:t>
            </a:r>
            <a:endParaRPr lang="en-US" sz="3000" dirty="0"/>
          </a:p>
        </p:txBody>
      </p:sp>
      <p:sp>
        <p:nvSpPr>
          <p:cNvPr id="18" name="Object17"/>
          <p:cNvSpPr/>
          <p:nvPr/>
        </p:nvSpPr>
        <p:spPr>
          <a:xfrm>
            <a:off x="2867025" y="8343900"/>
            <a:ext cx="723900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1,2</a:t>
            </a:r>
            <a:endParaRPr lang="en-US" sz="3000" dirty="0"/>
          </a:p>
        </p:txBody>
      </p:sp>
      <p:sp>
        <p:nvSpPr>
          <p:cNvPr id="19" name="Object18"/>
          <p:cNvSpPr/>
          <p:nvPr/>
        </p:nvSpPr>
        <p:spPr>
          <a:xfrm>
            <a:off x="5314950" y="8343900"/>
            <a:ext cx="1038225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3,4,5</a:t>
            </a:r>
            <a:endParaRPr lang="en-US" sz="3000" dirty="0"/>
          </a:p>
        </p:txBody>
      </p:sp>
      <p:sp>
        <p:nvSpPr>
          <p:cNvPr id="20" name="Object19"/>
          <p:cNvSpPr/>
          <p:nvPr/>
        </p:nvSpPr>
        <p:spPr>
          <a:xfrm>
            <a:off x="7267575" y="8343900"/>
            <a:ext cx="723900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1,2</a:t>
            </a:r>
            <a:endParaRPr lang="en-US" sz="3000" dirty="0"/>
          </a:p>
        </p:txBody>
      </p:sp>
      <p:sp>
        <p:nvSpPr>
          <p:cNvPr id="21" name="Object20"/>
          <p:cNvSpPr/>
          <p:nvPr/>
        </p:nvSpPr>
        <p:spPr>
          <a:xfrm>
            <a:off x="9267825" y="8343900"/>
            <a:ext cx="409575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5</a:t>
            </a:r>
            <a:endParaRPr lang="en-US" sz="3000" dirty="0"/>
          </a:p>
        </p:txBody>
      </p:sp>
      <p:sp>
        <p:nvSpPr>
          <p:cNvPr id="22" name="Object21"/>
          <p:cNvSpPr/>
          <p:nvPr/>
        </p:nvSpPr>
        <p:spPr>
          <a:xfrm>
            <a:off x="10991850" y="8343900"/>
            <a:ext cx="933450" cy="4362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9,10</a:t>
            </a:r>
            <a:endParaRPr lang="en-US"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276475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Диагностика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962275"/>
            <a:ext cx="95726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часто взрослому человеку нужно проходить   флюорографическое обследование?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3971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1971675" y="3971925"/>
            <a:ext cx="69818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Что не относится к симптомам туберкулеза?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5148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4514850"/>
            <a:ext cx="41433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Повышенная утомляемость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50196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90775" y="5019675"/>
            <a:ext cx="19526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Потеря веса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1971675" y="55245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371725" y="5524500"/>
            <a:ext cx="38385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Повышение температуры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1971675" y="60293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390775" y="6029325"/>
            <a:ext cx="23336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Кровохарканье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1971675" y="65341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390775" y="6534150"/>
            <a:ext cx="35909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Увеличение массы тела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1971675" y="7038975"/>
            <a:ext cx="381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305050" y="7038975"/>
            <a:ext cx="12858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Кашель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0" y="1752600"/>
            <a:ext cx="556260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2058650" y="2686050"/>
            <a:ext cx="2724150" cy="40576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5086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Что такое туберкулез?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666750" y="2562225"/>
            <a:ext cx="73152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Туберкулез — это инфекционное заболевание.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3162300"/>
            <a:ext cx="9829800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Возбудителем является микобактерия туберкулеза, которую открыл немецкий учёный Роберт Кох в 1882 году. 
24 марта 1882 года Роберт Кох выступил на заседании Берлинского физиологического общества с сенсационным заявлением, объявив, что открыл возбудителя туберкулеза.
В 1905 году ученого удостоили Нобелевской премии по физиологии и медицине «за исследования и открытия, касающиеся лечения туберкулеза».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85800" y="2562225"/>
            <a:ext cx="16935450" cy="49149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64795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33337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3333750"/>
            <a:ext cx="10744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Туберкулиновая проба Манту.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39814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3981450"/>
            <a:ext cx="112490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Флюорография.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(Метод диагностики туберкулеза).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6291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4629150"/>
            <a:ext cx="112680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 раз в год.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52768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5276850"/>
            <a:ext cx="1126807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Увеличение массы тела.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Все остальные симптомы могут быть при туберкулезе: повышенная утомляемость, слабость, снижение работоспособности, потеря веса, бледность кожи, повышение температуры, потливость, особенно ночью, озноб.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076450"/>
            <a:ext cx="16859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Лечение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7622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762250"/>
            <a:ext cx="96488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Среди перечисленных мер выбери самый эффективный способ профилактики туберкулеза: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37052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90775" y="3705225"/>
            <a:ext cx="65913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Пользоваться одноразовыми инструментами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2100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4210050"/>
            <a:ext cx="43243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Вести здоровый образ жизни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47148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71725" y="4714875"/>
            <a:ext cx="4057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Проходить флюорографию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666750" y="53625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1971675" y="5362575"/>
            <a:ext cx="97250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Насколько  излечим  туберкулез?  Какие  условия  должны  быть  соблюдены?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1971675" y="63055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390775" y="6305550"/>
            <a:ext cx="61055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Своевременное выявление заболевания;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1971675" y="68103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390775" y="6810375"/>
            <a:ext cx="51339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Соблюдение рекомендаций врача;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1971675" y="73152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371725" y="7315200"/>
            <a:ext cx="50768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Ответственный подход к лечению.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666750" y="78200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1971675" y="7820025"/>
            <a:ext cx="109823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Через  какое  время  после  начала  лечения  опасность  инфицирования  других людей снижается?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85800" y="2000250"/>
            <a:ext cx="16935450" cy="67627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5248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18122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28670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2867025"/>
            <a:ext cx="10744200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Здоровый образ жизни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Для того,чтобы избежать заражения туберкулезом необходимо избегать всего, что может ослабить защитные силы организма, хорошо питаться, регулярно заниматься физической культурой, отказаться от вредных привычек, не употреблять психоактивные вещества.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4962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4962525"/>
            <a:ext cx="112490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Все варианты.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Практически все пациенты с впервые выявленным туберкулезом, своевременно начавшие и полностью закончившие назначенный курс лечения, могут быть излечены.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63341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6334125"/>
            <a:ext cx="1159192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Больной туберкулезом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легких человек является источником инфекции, пока не начнет интенсивное лечение. Через 2-3 месяца после начала лечения опасность инфицирования окружающих снижается при условии, что человек принимает назначенные лекарства и выполняет предписания врача. При этом важно продолжать курс лечения непрерывно и довести егодо конца.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1981200" y="3686175"/>
            <a:ext cx="14516100" cy="7634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«Профилактика». 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4500" dirty="0"/>
          </a:p>
        </p:txBody>
      </p:sp>
      <p:sp>
        <p:nvSpPr>
          <p:cNvPr id="4" name="Object3"/>
          <p:cNvSpPr/>
          <p:nvPr/>
        </p:nvSpPr>
        <p:spPr>
          <a:xfrm>
            <a:off x="4229100" y="5095875"/>
            <a:ext cx="10020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 плакате представлены две картинки для сравнения.</a:t>
            </a:r>
            <a:endParaRPr lang="en-US" sz="2400" dirty="0"/>
          </a:p>
        </p:txBody>
      </p:sp>
      <p:sp>
        <p:nvSpPr>
          <p:cNvPr id="5" name="Object4"/>
          <p:cNvSpPr/>
          <p:nvPr/>
        </p:nvSpPr>
        <p:spPr>
          <a:xfrm>
            <a:off x="4229100" y="5781675"/>
            <a:ext cx="83058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Помни, что для профилактики туберкулеза нужно чаще бывать на свежем воздухе.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100965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95675" y="3505200"/>
            <a:ext cx="10220325" cy="461962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96107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666750" y="2276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971675" y="2276475"/>
            <a:ext cx="10525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Сколько отличий на картинке, где подростки собрались на улицу?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100965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66750" y="666750"/>
            <a:ext cx="961072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7" name="Object6"/>
          <p:cNvSpPr/>
          <p:nvPr/>
        </p:nvSpPr>
        <p:spPr>
          <a:xfrm>
            <a:off x="666750" y="2276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1971675" y="2276475"/>
            <a:ext cx="9725025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«</a:t>
            </a:r>
            <a:r>
              <a:rPr lang="en-US" sz="2400" b="1" dirty="0" err="1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Ромашка</a:t>
            </a:r>
            <a:r>
              <a:rPr lang="en-US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»</a:t>
            </a:r>
            <a:r>
              <a:rPr lang="ru-RU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. </a:t>
            </a:r>
            <a:r>
              <a:rPr lang="en-US" sz="2400" b="1" dirty="0" smtClean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Чтобы не заболеть туберкулезом, необходимо вести здоровый образ жизни. Сейчас мы с вами к сердцевине будем прикреплять лепестки, которые будут охранять иммунитет и сделают ромашку полноценным цветком. Желтая сердцевина ромашки — «Крепкий иммунитет». 
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
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Лепестки: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971675" y="52197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390775" y="5219700"/>
            <a:ext cx="37052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соблюдение режима дня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1971675" y="57245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390775" y="5724525"/>
            <a:ext cx="60579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сбалансированное и регулярное питание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62293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71725" y="6229350"/>
            <a:ext cx="4057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отказ от вредных привычек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67341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6734175"/>
            <a:ext cx="51054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регулярные занятия физкультурой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72390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90775" y="7239000"/>
            <a:ext cx="27717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чистота и порядок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100965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562225"/>
            <a:ext cx="16954500" cy="54292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961072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1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449580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51816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5181600"/>
            <a:ext cx="95154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Крючок, носок, ошейник, ботинок (серый, зеленый), мяч, карман пальто, часть пальто, под рукой, ворот футболки, дверной глазок, низ красной куртки).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4229100" y="3686175"/>
            <a:ext cx="11106150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45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 </a:t>
            </a:r>
            <a:r>
              <a:rPr lang="en-US" sz="4500" dirty="0" err="1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4500" dirty="0"/>
          </a:p>
        </p:txBody>
      </p:sp>
      <p:sp>
        <p:nvSpPr>
          <p:cNvPr id="4" name="Object3"/>
          <p:cNvSpPr/>
          <p:nvPr/>
        </p:nvSpPr>
        <p:spPr>
          <a:xfrm>
            <a:off x="4229100" y="5972175"/>
            <a:ext cx="100203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  плакате  изображены  портреты  двух  ученых.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124015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81375" y="3390900"/>
            <a:ext cx="4752975" cy="47434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53500" y="3390900"/>
            <a:ext cx="4743450" cy="4743450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666750" y="666750"/>
            <a:ext cx="119253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«История».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9" name="Object8"/>
          <p:cNvSpPr/>
          <p:nvPr/>
        </p:nvSpPr>
        <p:spPr>
          <a:xfrm>
            <a:off x="666750" y="2276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971675" y="2276475"/>
            <a:ext cx="68865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Чем  они известны?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9525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750" y="2552700"/>
            <a:ext cx="16954500" cy="62103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1752600"/>
            <a:ext cx="124015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992100" y="3038475"/>
            <a:ext cx="2428875" cy="24288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992100" y="5943600"/>
            <a:ext cx="2428875" cy="24288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3429000" y="337185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333625" y="40576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3400425" y="4057650"/>
            <a:ext cx="95154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Немецкий ученый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Роберт Кох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открыл микобактерию, возбудителя туберкулеза, которую прозвали «палочкой Коха», за что через 29 лет он получил Нобелевскую премию.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333625" y="65055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3400425" y="6505575"/>
            <a:ext cx="902017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Вильгельм Рентген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открыл лучи, способные проникать через многие непрозрачные материалы, и, в настоящее время, используемые для диагностики многих заболеваний, в том числе туберкулеза.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666750" y="666750"/>
            <a:ext cx="1192530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0" y="1752600"/>
            <a:ext cx="556260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66750" y="2562225"/>
            <a:ext cx="8420100" cy="4229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1801475" y="3133725"/>
            <a:ext cx="3181350" cy="34290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5086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Что такое туберкулез?</a:t>
            </a:r>
            <a:endParaRPr lang="en-US" sz="3000" dirty="0"/>
          </a:p>
        </p:txBody>
      </p:sp>
      <p:sp>
        <p:nvSpPr>
          <p:cNvPr id="12" name="Object11"/>
          <p:cNvSpPr/>
          <p:nvPr/>
        </p:nvSpPr>
        <p:spPr>
          <a:xfrm>
            <a:off x="666750" y="2562225"/>
            <a:ext cx="86106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отличие от других микробов, микобактерия туберкулёза чрезвычайно живуча: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952500" y="3429000"/>
            <a:ext cx="63150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Отлично себя чувствует в земле и снегу;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952500" y="3886200"/>
            <a:ext cx="631507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Устойчива к воздействию спирта, кислоты и щёлочи.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666750" y="4914900"/>
            <a:ext cx="72009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Погибнуть может под длительным воздействием: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952500" y="5467350"/>
            <a:ext cx="39338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Прямых солнечных лучей,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952500" y="5924550"/>
            <a:ext cx="32099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Высоких температур,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952500" y="6381750"/>
            <a:ext cx="40671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Хлорсодержащих веществ.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00100" y="2238375"/>
            <a:ext cx="2552700" cy="2552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324350" y="2238375"/>
            <a:ext cx="2552700" cy="25527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848600" y="2238375"/>
            <a:ext cx="2552700" cy="25527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372850" y="2238375"/>
            <a:ext cx="2552700" cy="25527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4906625" y="2238375"/>
            <a:ext cx="2552700" cy="25527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00100" y="5495925"/>
            <a:ext cx="2552700" cy="25527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324350" y="5495925"/>
            <a:ext cx="2552700" cy="25527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848600" y="5495925"/>
            <a:ext cx="2552700" cy="25527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372850" y="5495925"/>
            <a:ext cx="2552700" cy="255270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4906625" y="5495925"/>
            <a:ext cx="2552700" cy="255270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0" y="1752600"/>
            <a:ext cx="12401550" cy="38100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6" name="Object15"/>
          <p:cNvSpPr/>
          <p:nvPr/>
        </p:nvSpPr>
        <p:spPr>
          <a:xfrm>
            <a:off x="11458575" y="6457950"/>
            <a:ext cx="2371725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Разгадать загадку. В семье 5 человек: муж, жена, их сын, сестра мужа и отец жены. Их диагнозы - туберкулез, анорексия, ожирение, ОРЗ, близорукость. Известно, что тот, у кого анорексия и ОРЗ – не кровные родственники. Человек с ожирением младше близорукого, но они вместе играют в футбол (они мужчины). Больной туберкулезом младше больного ОРЗ, но старше жены своего брата. </a:t>
            </a:r>
            <a:r>
              <a:rPr lang="en-US" sz="8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Кто в семье болен туберкулезом?</a:t>
            </a:r>
            <a:endParaRPr lang="en-US" sz="800" dirty="0"/>
          </a:p>
        </p:txBody>
      </p:sp>
      <p:sp>
        <p:nvSpPr>
          <p:cNvPr id="17" name="Object16"/>
          <p:cNvSpPr/>
          <p:nvPr/>
        </p:nvSpPr>
        <p:spPr>
          <a:xfrm>
            <a:off x="7981950" y="3390900"/>
            <a:ext cx="23145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вы думаете,
в каком веке родилась наука о туберкулезе? Назовите ее.</a:t>
            </a:r>
            <a:endParaRPr lang="en-US" sz="1500" dirty="0"/>
          </a:p>
        </p:txBody>
      </p:sp>
      <p:sp>
        <p:nvSpPr>
          <p:cNvPr id="18" name="Object17"/>
          <p:cNvSpPr/>
          <p:nvPr/>
        </p:nvSpPr>
        <p:spPr>
          <a:xfrm>
            <a:off x="11382375" y="3390900"/>
            <a:ext cx="254317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9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Больной туберкулезом с бактериовыделением в течение года может заразить 10-20 человек, так как в одном плевке мокроты содержится 1000 МБТ.
</a:t>
            </a:r>
            <a:r>
              <a:rPr lang="en-US" sz="9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
Внимание вопрос:</a:t>
            </a:r>
            <a:r>
              <a:rPr lang="en-US" sz="9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
«Как расшифровывается
аббревиатура МБТ».</a:t>
            </a:r>
            <a:endParaRPr lang="en-US" sz="900" dirty="0"/>
          </a:p>
        </p:txBody>
      </p:sp>
      <p:sp>
        <p:nvSpPr>
          <p:cNvPr id="19" name="Object18"/>
          <p:cNvSpPr/>
          <p:nvPr/>
        </p:nvSpPr>
        <p:spPr>
          <a:xfrm>
            <a:off x="4429125" y="3390900"/>
            <a:ext cx="23145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Какой известный русский писатель умер от туберкулеза?</a:t>
            </a:r>
            <a:endParaRPr lang="en-US" sz="1500" dirty="0"/>
          </a:p>
        </p:txBody>
      </p:sp>
      <p:sp>
        <p:nvSpPr>
          <p:cNvPr id="20" name="Object19"/>
          <p:cNvSpPr/>
          <p:nvPr/>
        </p:nvSpPr>
        <p:spPr>
          <a:xfrm>
            <a:off x="800100" y="3324225"/>
            <a:ext cx="2543175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Название болезни «туберкулез» происходит от латинского слова tuberculum. Как оно переводится?
- мокрота, бактерия, палочка, кашель, чахотка, флюорография, бугорок, рентген</a:t>
            </a:r>
            <a:endParaRPr lang="en-US" sz="1100" dirty="0"/>
          </a:p>
        </p:txBody>
      </p:sp>
      <p:sp>
        <p:nvSpPr>
          <p:cNvPr id="21" name="Object20"/>
          <p:cNvSpPr/>
          <p:nvPr/>
        </p:nvSpPr>
        <p:spPr>
          <a:xfrm>
            <a:off x="15135225" y="3390900"/>
            <a:ext cx="20859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Что является символом борьбы
с туберкулезом?</a:t>
            </a:r>
            <a:endParaRPr lang="en-US" sz="1500" dirty="0"/>
          </a:p>
        </p:txBody>
      </p:sp>
      <p:sp>
        <p:nvSpPr>
          <p:cNvPr id="22" name="Object21"/>
          <p:cNvSpPr/>
          <p:nvPr/>
        </p:nvSpPr>
        <p:spPr>
          <a:xfrm>
            <a:off x="885825" y="6648450"/>
            <a:ext cx="23145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вы думаете, что было запрещено больным туберкулезом в Древней Индии?</a:t>
            </a:r>
            <a:endParaRPr lang="en-US" sz="1500" dirty="0"/>
          </a:p>
        </p:txBody>
      </p:sp>
      <p:sp>
        <p:nvSpPr>
          <p:cNvPr id="23" name="Object22"/>
          <p:cNvSpPr/>
          <p:nvPr/>
        </p:nvSpPr>
        <p:spPr>
          <a:xfrm>
            <a:off x="4248150" y="6677025"/>
            <a:ext cx="26765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Выбери дату Всемирного дня борьбы с туберкулезом:
24 марта, 18 марта, 31 марта</a:t>
            </a:r>
            <a:endParaRPr lang="en-US" sz="1200" dirty="0"/>
          </a:p>
        </p:txBody>
      </p:sp>
      <p:sp>
        <p:nvSpPr>
          <p:cNvPr id="24" name="Object23"/>
          <p:cNvSpPr/>
          <p:nvPr/>
        </p:nvSpPr>
        <p:spPr>
          <a:xfrm>
            <a:off x="7877175" y="6448425"/>
            <a:ext cx="2486025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Наряду с хлебом этот продукт использует свыше 5 тысячелетий. Академик Павлов назвал его пищей, приготовленной самой природой. Это натуральный
высокопитательный продукт, который включает все необходимые вещества для поддержания жизни и развития организма в течение длительного времени. Это один из источников полноценных животных белков. Однако при определенных
условиях он может содержать опасные палочки туберкулеза. </a:t>
            </a:r>
            <a:r>
              <a:rPr lang="en-US" sz="8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Внимание вопрос:
</a:t>
            </a:r>
            <a:r>
              <a:rPr lang="en-US" sz="8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«Что это за продукт?».</a:t>
            </a:r>
            <a:endParaRPr lang="en-US" sz="800" dirty="0"/>
          </a:p>
        </p:txBody>
      </p:sp>
      <p:sp>
        <p:nvSpPr>
          <p:cNvPr id="25" name="Object24"/>
          <p:cNvSpPr/>
          <p:nvPr/>
        </p:nvSpPr>
        <p:spPr>
          <a:xfrm>
            <a:off x="14925675" y="6838950"/>
            <a:ext cx="25050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называли туберкулез
в 18-19 веке?</a:t>
            </a:r>
            <a:endParaRPr lang="en-US" sz="1500" dirty="0"/>
          </a:p>
        </p:txBody>
      </p:sp>
      <p:sp>
        <p:nvSpPr>
          <p:cNvPr id="26" name="Object25"/>
          <p:cNvSpPr/>
          <p:nvPr/>
        </p:nvSpPr>
        <p:spPr>
          <a:xfrm>
            <a:off x="8791575" y="24479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</a:t>
            </a:r>
            <a:endParaRPr lang="en-US" sz="5300" dirty="0"/>
          </a:p>
        </p:txBody>
      </p:sp>
      <p:sp>
        <p:nvSpPr>
          <p:cNvPr id="27" name="Object26"/>
          <p:cNvSpPr/>
          <p:nvPr/>
        </p:nvSpPr>
        <p:spPr>
          <a:xfrm>
            <a:off x="15830550" y="570547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</a:t>
            </a:r>
            <a:endParaRPr lang="en-US" sz="5300" dirty="0"/>
          </a:p>
        </p:txBody>
      </p:sp>
      <p:sp>
        <p:nvSpPr>
          <p:cNvPr id="28" name="Object27"/>
          <p:cNvSpPr/>
          <p:nvPr/>
        </p:nvSpPr>
        <p:spPr>
          <a:xfrm>
            <a:off x="5238750" y="24479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</a:t>
            </a:r>
            <a:endParaRPr lang="en-US" sz="5300" dirty="0"/>
          </a:p>
        </p:txBody>
      </p:sp>
      <p:sp>
        <p:nvSpPr>
          <p:cNvPr id="29" name="Object28"/>
          <p:cNvSpPr/>
          <p:nvPr/>
        </p:nvSpPr>
        <p:spPr>
          <a:xfrm>
            <a:off x="1695450" y="570547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</a:t>
            </a:r>
            <a:endParaRPr lang="en-US" sz="5300" dirty="0"/>
          </a:p>
        </p:txBody>
      </p:sp>
      <p:sp>
        <p:nvSpPr>
          <p:cNvPr id="30" name="Object29"/>
          <p:cNvSpPr/>
          <p:nvPr/>
        </p:nvSpPr>
        <p:spPr>
          <a:xfrm>
            <a:off x="15830550" y="24479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</a:t>
            </a:r>
            <a:endParaRPr lang="en-US" sz="5300" dirty="0"/>
          </a:p>
        </p:txBody>
      </p:sp>
      <p:sp>
        <p:nvSpPr>
          <p:cNvPr id="31" name="Object30"/>
          <p:cNvSpPr/>
          <p:nvPr/>
        </p:nvSpPr>
        <p:spPr>
          <a:xfrm>
            <a:off x="8763000" y="570547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6</a:t>
            </a:r>
            <a:endParaRPr lang="en-US" sz="5300" dirty="0"/>
          </a:p>
        </p:txBody>
      </p:sp>
      <p:sp>
        <p:nvSpPr>
          <p:cNvPr id="32" name="Object31"/>
          <p:cNvSpPr/>
          <p:nvPr/>
        </p:nvSpPr>
        <p:spPr>
          <a:xfrm>
            <a:off x="12306300" y="24479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7</a:t>
            </a:r>
            <a:endParaRPr lang="en-US" sz="5300" dirty="0"/>
          </a:p>
        </p:txBody>
      </p:sp>
      <p:sp>
        <p:nvSpPr>
          <p:cNvPr id="33" name="Object32"/>
          <p:cNvSpPr/>
          <p:nvPr/>
        </p:nvSpPr>
        <p:spPr>
          <a:xfrm>
            <a:off x="1724025" y="24479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8</a:t>
            </a:r>
            <a:endParaRPr lang="en-US" sz="5300" dirty="0"/>
          </a:p>
        </p:txBody>
      </p:sp>
      <p:sp>
        <p:nvSpPr>
          <p:cNvPr id="34" name="Object33"/>
          <p:cNvSpPr/>
          <p:nvPr/>
        </p:nvSpPr>
        <p:spPr>
          <a:xfrm>
            <a:off x="5229225" y="5610225"/>
            <a:ext cx="6953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9</a:t>
            </a:r>
            <a:endParaRPr lang="en-US" sz="5300" dirty="0"/>
          </a:p>
        </p:txBody>
      </p:sp>
      <p:sp>
        <p:nvSpPr>
          <p:cNvPr id="35" name="Object34"/>
          <p:cNvSpPr/>
          <p:nvPr/>
        </p:nvSpPr>
        <p:spPr>
          <a:xfrm>
            <a:off x="12096750" y="5610225"/>
            <a:ext cx="9810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10</a:t>
            </a:r>
            <a:endParaRPr lang="en-US" sz="5300" dirty="0"/>
          </a:p>
        </p:txBody>
      </p:sp>
      <p:sp>
        <p:nvSpPr>
          <p:cNvPr id="36" name="Object35"/>
          <p:cNvSpPr/>
          <p:nvPr/>
        </p:nvSpPr>
        <p:spPr>
          <a:xfrm>
            <a:off x="666750" y="666750"/>
            <a:ext cx="1192530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1240155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1192530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История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46697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3057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30575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19 век. 24 марта 1882 года – родилась фтизиатрия, наука о туберкулезе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35147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35147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Чахотка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3971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39719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А.П. Чехов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44291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44291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Вступать в брак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333625" y="48863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3400425" y="48863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Ромашка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2333625" y="5343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6.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3400425" y="53435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Молоко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2333625" y="58007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7.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3400425" y="5800725"/>
            <a:ext cx="132207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МБТ расшифровывается как микобактерия туберкулеза.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Раньше широко использовали аббревиатуру БК – «бактерия Коха», но сейчас общепризнанное наименование возбудителя туберкулеза: «микобактерия туберкулеза», а палочка или бактерия Коха – это дань истории.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2333625" y="67151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8.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3400425" y="671512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Бугорок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2333625" y="71723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9.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3400425" y="7172325"/>
            <a:ext cx="13515975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Всемирный день борьбы с туберкулезом - 24 марта.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24 марта 1882 года Роберт Кох выступил на заседании Берлинского физиологического общества с заявлением об открытии возбудителя туберкулеза.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2333625" y="7962900"/>
            <a:ext cx="619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10.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3400425" y="7962900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Сестра мужа.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2886075" y="3686175"/>
            <a:ext cx="13182600" cy="7634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4500" dirty="0"/>
          </a:p>
        </p:txBody>
      </p:sp>
      <p:sp>
        <p:nvSpPr>
          <p:cNvPr id="4" name="Object3"/>
          <p:cNvSpPr/>
          <p:nvPr/>
        </p:nvSpPr>
        <p:spPr>
          <a:xfrm>
            <a:off x="4229100" y="5095875"/>
            <a:ext cx="100203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Вопросы касаются распространения заболевания (красный  свет),  его диагностики (желтый свет) и лечения (зеленый свет).</a:t>
            </a:r>
            <a:endParaRPr lang="en-US" sz="2400" dirty="0"/>
          </a:p>
        </p:txBody>
      </p:sp>
      <p:sp>
        <p:nvSpPr>
          <p:cNvPr id="5" name="Object4"/>
          <p:cNvSpPr/>
          <p:nvPr/>
        </p:nvSpPr>
        <p:spPr>
          <a:xfrm>
            <a:off x="4229100" y="61055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 полосках соответствующего цвета написаны вопросы.  Ответив на вопросы, участники составляют из полосок круги, образуя светофор.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276475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962275"/>
            <a:ext cx="95726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Заразиться туберкулёзом — значит ли это </a:t>
            </a:r>
            <a:r>
              <a:rPr lang="en-US" sz="2400" b="1" dirty="0" err="1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заболеть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,</a:t>
            </a:r>
            <a:r>
              <a:rPr lang="ru-RU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/>
            </a:r>
            <a:br>
              <a:rPr lang="ru-RU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en-US" sz="2400" b="1" dirty="0" err="1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почему?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3971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1971675" y="3971925"/>
            <a:ext cx="114490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Вспомни, какие органы человека может поразить туберкулезная палочка.
Найди исключение.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9149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4914900"/>
            <a:ext cx="9620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кости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54197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90775" y="5419725"/>
            <a:ext cx="1123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легкие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1971675" y="59245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371725" y="5924550"/>
            <a:ext cx="8763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кожа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1971675" y="64293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390775" y="6429375"/>
            <a:ext cx="1238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волосы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1971675" y="69342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390775" y="6934200"/>
            <a:ext cx="15335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кишечник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1781175" y="7439025"/>
            <a:ext cx="457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381250" y="7439025"/>
            <a:ext cx="9525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ногти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1971675" y="7943850"/>
            <a:ext cx="4953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g)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2419350" y="7943850"/>
            <a:ext cx="13335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суставы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276475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962275"/>
            <a:ext cx="101441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Кто относится к основным группам риска развития туберкулеза?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35052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90775" y="3505200"/>
            <a:ext cx="3419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ВИЧ-инфицированные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0100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4010025"/>
            <a:ext cx="6915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пациенты, имеющие алкоголизм и наркоманию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45148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71725" y="4514850"/>
            <a:ext cx="6467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лица, контактные с больными туберкулезом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666750" y="55721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1971675" y="5572125"/>
            <a:ext cx="55626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Вспышки туберкулеза характерны: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1971675" y="61150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390775" y="6115050"/>
            <a:ext cx="6924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только для экономически слаборазвитых стран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1971675" y="66198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390775" y="6619875"/>
            <a:ext cx="60483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могут происходить в любой стране мира.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2276475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96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962275"/>
            <a:ext cx="94773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Выбери наиболее опасный источник инфекции туберкулеза: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35052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90775" y="3505200"/>
            <a:ext cx="68103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больной туберкулезом с бактериовыделением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40100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4010025"/>
            <a:ext cx="48387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больное туберкулезом животное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45148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71725" y="4514850"/>
            <a:ext cx="55245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любой больной с кашлем и чиханием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25742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28479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2847975"/>
            <a:ext cx="10648950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Нет, не значит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Во-первых, у каждого человека существует врожденный иммунитет к туберкулезу, который объясняется рядом иммуногенетических факторов. Кроме этого, есть приобретенный иммунитет, который формируется с помощью вакцины. Из 20 инфицированных туберкулезом людей в дальнейшем заболевает примерно 1 человек.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39433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3943350"/>
            <a:ext cx="11458575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Чаще всего туберкулез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поражает легкие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, но также может поразить любой
другой орган, исключая только волосы и ногти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7625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4762500"/>
            <a:ext cx="1064895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Все перечисленные лица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52197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5219700"/>
            <a:ext cx="10648950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любой стране мира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туберкулез на сегодня не ликвидирован ни в одной стране мира и в настоящее время остается распространенным инфекционным заболеванием.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333625" y="6010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3400425" y="6010275"/>
            <a:ext cx="10648950" cy="2447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Основной источник инфекции для человека – больной туберкулезом с
бактериовыделением, у которого в капле мокроты содержится до 2-3 миллионов микобактерий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Более точно - больной туберкулезом с бактериовыделением, у которого в капле мокроты содержится до 2-3 миллионов микобактерий.
В течении суток бактериовыделитель может выделить до 1 миллиарда микобактерий туберкулеза. Возбудитель туберкулеза остается в воздухе во взвешенном состоянии при кашле и чихании больного, а также на частицах пыли, поднимаясь с земли и пола при высыхании
мокроты. При дыхании загрязненный воздух попадает в легкие здорового человека. Если Вы находитесь в общественном транспорте, в местах массового скопления народа и рядом с Вами оказался человек, который кашляет и чихает, по возможности, отойдите от него, прикройте нос и рот носовым платком, медицинской повязкой. Так Вы обезопасите себя не только от туберкулеза, но и от других заболеваний, передающихся
воздушно-капельным путем.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1981200" y="1905000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Диагностика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666750" y="2447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1971675" y="2447925"/>
            <a:ext cx="98869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Для выявления туберкулеза используются различные методы.
Найди метод, который не может выявить заболевание.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1971675" y="32956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90775" y="3295650"/>
            <a:ext cx="51244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рентгенологическое исследование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1971675" y="38004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390775" y="3800475"/>
            <a:ext cx="85629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иммунодиагностика (проба Манту, проба с Диаскинтестом)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1971675" y="43053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371725" y="4305300"/>
            <a:ext cx="65151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микробиологическое исследование мокроты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1971675" y="48101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390775" y="4810125"/>
            <a:ext cx="3105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общий анализ крови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666750" y="53149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1971675" y="5314950"/>
            <a:ext cx="69818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Что не относится к симптомам туберкулеза?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1971675" y="57626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390775" y="5762625"/>
            <a:ext cx="40957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повышенная утомляемость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1971675" y="62674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390775" y="6267450"/>
            <a:ext cx="1895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потеря веса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1971675" y="6772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2371725" y="6772275"/>
            <a:ext cx="37814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повышение температуры</a:t>
            </a:r>
            <a:endParaRPr lang="en-US" sz="2400" dirty="0"/>
          </a:p>
        </p:txBody>
      </p:sp>
      <p:sp>
        <p:nvSpPr>
          <p:cNvPr id="29" name="Object28"/>
          <p:cNvSpPr/>
          <p:nvPr/>
        </p:nvSpPr>
        <p:spPr>
          <a:xfrm>
            <a:off x="1971675" y="72771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30" name="Object29"/>
          <p:cNvSpPr/>
          <p:nvPr/>
        </p:nvSpPr>
        <p:spPr>
          <a:xfrm>
            <a:off x="2390775" y="7277100"/>
            <a:ext cx="2286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кровохарканье</a:t>
            </a:r>
            <a:endParaRPr lang="en-US" sz="2400" dirty="0"/>
          </a:p>
        </p:txBody>
      </p:sp>
      <p:sp>
        <p:nvSpPr>
          <p:cNvPr id="31" name="Object30"/>
          <p:cNvSpPr/>
          <p:nvPr/>
        </p:nvSpPr>
        <p:spPr>
          <a:xfrm>
            <a:off x="1971675" y="77819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е)</a:t>
            </a:r>
            <a:endParaRPr lang="en-US" sz="2400" dirty="0"/>
          </a:p>
        </p:txBody>
      </p:sp>
      <p:sp>
        <p:nvSpPr>
          <p:cNvPr id="32" name="Object31"/>
          <p:cNvSpPr/>
          <p:nvPr/>
        </p:nvSpPr>
        <p:spPr>
          <a:xfrm>
            <a:off x="2390775" y="7781925"/>
            <a:ext cx="35623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увеличение массы тела</a:t>
            </a:r>
            <a:endParaRPr lang="en-US" sz="2400" dirty="0"/>
          </a:p>
        </p:txBody>
      </p:sp>
      <p:sp>
        <p:nvSpPr>
          <p:cNvPr id="33" name="Object32"/>
          <p:cNvSpPr/>
          <p:nvPr/>
        </p:nvSpPr>
        <p:spPr>
          <a:xfrm>
            <a:off x="1781175" y="8286750"/>
            <a:ext cx="457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f)</a:t>
            </a:r>
            <a:endParaRPr lang="en-US" sz="2400" dirty="0"/>
          </a:p>
        </p:txBody>
      </p:sp>
      <p:sp>
        <p:nvSpPr>
          <p:cNvPr id="34" name="Object33"/>
          <p:cNvSpPr/>
          <p:nvPr/>
        </p:nvSpPr>
        <p:spPr>
          <a:xfrm>
            <a:off x="2381250" y="8286750"/>
            <a:ext cx="22860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кровохарканье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200275" y="1905000"/>
            <a:ext cx="570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Диагностика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85825" y="2447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90750" y="2447925"/>
            <a:ext cx="85153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часто здоровому человеку с 15 лет нужно проходить флюорографическое обследование?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190750" y="34290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609850" y="3429000"/>
            <a:ext cx="17049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 раз в год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190750" y="39338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609850" y="3933825"/>
            <a:ext cx="18764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 раза в год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190750" y="44386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590800" y="4438650"/>
            <a:ext cx="60483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когда появляются симптомы туберкулеза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885825" y="53149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190750" y="5314950"/>
            <a:ext cx="9448800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часто нужно проходить флюорографию лицам, которые относятся к группам риска развития туберкулеза?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2190750" y="63055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609850" y="6305550"/>
            <a:ext cx="33432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и всем, 1 раз в год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2190750" y="68103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609850" y="6810375"/>
            <a:ext cx="18764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 раза в год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2190750" y="73152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590800" y="7315200"/>
            <a:ext cx="6086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Когда появляются симптомы туберкулеза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315277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37433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3743325"/>
            <a:ext cx="106489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Общий анализ крови не может выявить туберкулез.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Для выявления туберкулеза используются следующие методы: </a:t>
            </a:r>
            <a:r>
              <a:rPr lang="en-US" sz="12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Иммунодиагностика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(проба Манту и проба с Диаскинтестом). Используется для диагностики туберкулезной инфекции у детей и подростков. При регулярном проведении (ежегодно или 2 раза в год у детей и подростков группы риска) позволяет выявить стадию инфицирования, когда туберкулезная инфекция в организме уже проявляется, но
заболевания «туберкулез» еще нет. Суть метода состоит в том, что внутрикожно вводятся антигены возбудителя туберкулеза, что в свою очередь
вызывает определенную реакцию со стороны организма. </a:t>
            </a:r>
            <a:r>
              <a:rPr lang="en-US" sz="12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Рентгенологическое 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исследование (флюорография, рентгенография). Регулярное рентгенологическое исследование (ежегодно или 2 раза в год у людей из группы риска) позволяет врачам выявить туберкулез на более ранней стадии. </a:t>
            </a:r>
            <a:r>
              <a:rPr lang="en-US" sz="12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Микробиологическое исследование мокроты.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Для выявления туберкулеза у лиц, которые по разным причинам нетранспортабельны в тот период, когда подошел очередной срок провести исследование, проводят микроскопическое исследование мокроты.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57435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5743575"/>
            <a:ext cx="106489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Увеличение массы тела.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Все остальные симптомы могут быть при туберкулезе: повышенная утомляемость, слабость, снижение работоспособности, потеря веса, бледность кожи, повышение температуры, потливость (особенно ночью), озноб.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66579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6657975"/>
            <a:ext cx="11420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Здоровому человеку с 15 лет нужно проходить флюорографию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 раз в год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71151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7115175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2 раза в год.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550545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972925" y="2838450"/>
            <a:ext cx="3219450" cy="39243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5086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Что такое туберкулез?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666750" y="2562225"/>
            <a:ext cx="89154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Туберкулез — это глобальная угроза общественному здравоохранению.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3667125"/>
            <a:ext cx="895350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Каждую секунду на планете один человек инфицируется туберкулезом. Ежегодно у более чем 8 млн человек развивается туберкулез легких, и примерно 2 млн человек умирают от этой болезни. 
Ежегодно туберкулёз убивает больше взрослых людей,
чем любая другая инфекция.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6486525"/>
            <a:ext cx="8515350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Российская Федерация по-прежнему входит в число 22 стран мира с высоким уровнем заболеваемости туберкулезом.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2002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Лечение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858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90750" y="2590800"/>
            <a:ext cx="20097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Туберкулез: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190750" y="31908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609850" y="3190875"/>
            <a:ext cx="40957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излечим на ранних стадиях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190750" y="36957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609850" y="3695700"/>
            <a:ext cx="17145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неизлечим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885825" y="4352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190750" y="4352925"/>
            <a:ext cx="944880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Продолжите фразу «Туберкулез не страшен, если….»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885825" y="50006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190750" y="5000625"/>
            <a:ext cx="944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Насколько излечим туберкулез? Какие условия должны быть соблюдены?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885825" y="60102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190750" y="6010275"/>
            <a:ext cx="944880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Через какое время после начала лечения опасность инфицирования других людей снижается?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858250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25742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28479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2847975"/>
            <a:ext cx="106489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Излечим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туберкулез полностью излечим на ранних стадиях заболевания. Запущенная болезнь может привести к летальному исходу. Поэтому в целях выявления туберкулеза на ранних стадиях рекомендуется проводить регулярные диагностические мероприятия.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37623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3762375"/>
            <a:ext cx="1220152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Туберкулез не страшен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, если вы: соблюдаете режим дня, ведете активный образ жизни, правильно питаетесь, соблюдаете правила личной гигиены, вовремя делаете прививки, отказались от вредных привычек, умеете противостоять стрессу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4943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4943475"/>
            <a:ext cx="1145857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Своевременное выявление заболевания,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соблюдение рекомендаций
врача, ответственный подход к лечению. 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6486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6486525"/>
            <a:ext cx="1303972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Больной туберкулезом легких человек является источником инфекции, пока не начнет интенсивное лечение. Через 2-3 месяца после начала лечения опасность инфицирования окружающих снижается при условии, что человек принимает назначенные лекарства и выполняет предписания врача.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При этом важно продолжать курс лечения и довести его до конца.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2002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858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90750" y="2590800"/>
            <a:ext cx="90106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Все ли эти пути заражения характерны для туберкулеза?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190750" y="31908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609850" y="3190875"/>
            <a:ext cx="8058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Аэрогенный (воздушно-капельный, воздушно-пылевой)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190750" y="36957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609850" y="3695700"/>
            <a:ext cx="73914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Алиментарный (через желудочно-кишечный тракт)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885825" y="4352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190750" y="4352925"/>
            <a:ext cx="944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Вспомни, какие органы человека может поразить туберкулезная палочка. Найди исключение.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2190750" y="53149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609850" y="5314950"/>
            <a:ext cx="1000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Кости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2190750" y="58197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609850" y="5819775"/>
            <a:ext cx="11525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Легкие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2190750" y="63246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590800" y="6324600"/>
            <a:ext cx="9144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Кожа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2190750" y="68294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609850" y="6829425"/>
            <a:ext cx="12858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Волосы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2190750" y="73342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e)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2609850" y="7334250"/>
            <a:ext cx="1581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Кишечник</a:t>
            </a:r>
            <a:endParaRPr lang="en-US" sz="2400" dirty="0"/>
          </a:p>
        </p:txBody>
      </p:sp>
      <p:sp>
        <p:nvSpPr>
          <p:cNvPr id="29" name="Object28"/>
          <p:cNvSpPr/>
          <p:nvPr/>
        </p:nvSpPr>
        <p:spPr>
          <a:xfrm>
            <a:off x="2000250" y="7839075"/>
            <a:ext cx="476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f)</a:t>
            </a:r>
            <a:endParaRPr lang="en-US" sz="2400" dirty="0"/>
          </a:p>
        </p:txBody>
      </p:sp>
      <p:sp>
        <p:nvSpPr>
          <p:cNvPr id="30" name="Object29"/>
          <p:cNvSpPr/>
          <p:nvPr/>
        </p:nvSpPr>
        <p:spPr>
          <a:xfrm>
            <a:off x="2619375" y="7839075"/>
            <a:ext cx="1009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Ногти</a:t>
            </a:r>
            <a:endParaRPr lang="en-US" sz="2400" dirty="0"/>
          </a:p>
        </p:txBody>
      </p:sp>
      <p:sp>
        <p:nvSpPr>
          <p:cNvPr id="31" name="Object30"/>
          <p:cNvSpPr/>
          <p:nvPr/>
        </p:nvSpPr>
        <p:spPr>
          <a:xfrm>
            <a:off x="2190750" y="83439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g)</a:t>
            </a:r>
            <a:endParaRPr lang="en-US" sz="2400" dirty="0"/>
          </a:p>
        </p:txBody>
      </p:sp>
      <p:sp>
        <p:nvSpPr>
          <p:cNvPr id="32" name="Object31"/>
          <p:cNvSpPr/>
          <p:nvPr/>
        </p:nvSpPr>
        <p:spPr>
          <a:xfrm>
            <a:off x="2609850" y="8343900"/>
            <a:ext cx="14001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Суставы</a:t>
            </a:r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2002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858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90750" y="2590800"/>
            <a:ext cx="90106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Туберкулезная палочка: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190750" y="31908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609850" y="3190875"/>
            <a:ext cx="68199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Устойчива и требует особых мер дезинфекции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190750" y="36957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609850" y="3695700"/>
            <a:ext cx="78009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Малоустойчива и легко погибает при влажной уборке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885825" y="43529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190750" y="4352925"/>
            <a:ext cx="944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Кто относится к основным группам риска развития туберкулеза?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2190750" y="53149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609850" y="5314950"/>
            <a:ext cx="3419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ВИЧ-инфицированные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2190750" y="581977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609850" y="5819775"/>
            <a:ext cx="69723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Пациенты, имеющие алкоголизм и наркоманию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2190750" y="63246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590800" y="6324600"/>
            <a:ext cx="64865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Лица, контактные с больными туберкулезом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885825" y="70104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190750" y="7010400"/>
            <a:ext cx="94488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Заразиться туберкулёзом значит ли это заболеть и почему?</a:t>
            </a: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90106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8858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3429000" y="225742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2333625" y="28479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3400425" y="2847975"/>
            <a:ext cx="10791825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Да, все.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Наиболее частый путь заражения – аэрогенный (воздушно-капельный). Бактерии туберкулеза попадают из организма бактериовыделителя во внешнюю среду. Во время кашля, чихания, пения, разговора образуется аэрозоль с образованием очень маленьких частиц мокроты или слюны с микобактериями. Частицы аэрозоля очень мелкие и могут находиться в воздухе во взвешенном состоянии несколько часов. Это воздушно-капельный, наиболее частый путь заражения. Если частицы аэрозоля осели на поверхность, высохли, а затем, иногда через очень продолжительное время, снова поднялись в воздух с пылью – это воздушно-пылевой путь заражения, тоже достаточно частый путь заражения. Реже происходит заражение алиментарным путем – при употреблении молока и молочных продуктов от больных туберкулезом животных, при пользовании одной посудой с больным туберкулезом. Еще реже можно заразиться через поврежденные кожу или слизистые оболочки. Самый редкий – трансплацентарный путь заражения – это внутриутробное заражение плода от больной туберкулезом матери.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333625" y="48482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3400425" y="4848225"/>
            <a:ext cx="12201525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4, 6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чаще всего туберкулез поражает легкие, но также может поразить любой другой орган, исключая только волосы и ногти.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333625" y="5638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3400425" y="5638800"/>
            <a:ext cx="11458575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Чрезвычайно устойчива.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туберкулезная палочка (палочка Коха, микобактерия туберкулеза) – чрезвычайно агрессивный и устойчивый микроб. Возбудитель туберкулеза способен длительное время выживать в высушенной мокроте, в почве, на загрязненных предметах, также палочка Коха достаточно устойчива по отношению ко многим дезинфицирующим средствам. Так, микобактерия туберкулеза устойчива к различным химическим и физическим воздействиям. Она переносит холод, высушивание, не погибает под воздействием едких щелочей, кислот и спирта, остается живой до 6 месяцев на полу, стенах, предметах. Это отличает возбудителя туберкулеза от других болезнетворных микробов и требует особых мер дезинфекции.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333625" y="70961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3400425" y="7096125"/>
            <a:ext cx="13039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Все перечисленные лица.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333625" y="75533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3400425" y="7553325"/>
            <a:ext cx="130397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Нет, не значит.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Во-первых, у каждого человека существует врожденный иммунитет к туберкулезу, который объясняется рядом иммуногенетических факторов. Кроме этого,
есть приобретенный иммунитет, который формируется с помощью вакцины.</a:t>
            </a:r>
            <a:endParaRPr 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sp>
        <p:nvSpPr>
          <p:cNvPr id="14" name="Object13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Станция «Светофор». Продвинутый уровень.</a:t>
            </a:r>
            <a:endParaRPr lang="en-US" sz="3000" dirty="0"/>
          </a:p>
        </p:txBody>
      </p:sp>
      <p:sp>
        <p:nvSpPr>
          <p:cNvPr id="15" name="Object14"/>
          <p:cNvSpPr/>
          <p:nvPr/>
        </p:nvSpPr>
        <p:spPr>
          <a:xfrm>
            <a:off x="22002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Диагностика.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8858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190750" y="2590800"/>
            <a:ext cx="9010650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 каком случае необходимо срочно обратиться к врачу и пройти обследование на туберкулез?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885825" y="35814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2190750" y="3581400"/>
            <a:ext cx="94488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обнаружить туберкулез? (Заполните пропуски).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190750" y="4171950"/>
            <a:ext cx="9448800" cy="44486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Чаще всего для выявления туберкулеза легких </a:t>
            </a:r>
            <a:r>
              <a:rPr lang="en-US" sz="2400" dirty="0" err="1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подростков</a:t>
            </a:r>
            <a:r>
              <a:rPr lang="ru-RU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</a:br>
            <a:r>
              <a:rPr lang="en-US" sz="2400" dirty="0" err="1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15 лет и взрослых применяется  </a:t>
            </a:r>
            <a:r>
              <a:rPr lang="en-US" sz="2400" strike="sngStrike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флюорография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
Флюорографическое обследование грудной клетки можно сделать </a:t>
            </a:r>
            <a:r>
              <a:rPr lang="en-US" sz="2400" strike="sngStrike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 поликлинике</a:t>
            </a:r>
            <a:r>
              <a:rPr lang="en-US" sz="2400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 месту жительства. Необходимо
</a:t>
            </a:r>
            <a:r>
              <a:rPr lang="en-US" sz="2400" strike="sngStrike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ежегодно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проходить это обследование. Для своевременного выявления инфицирования туберкулезом всем детям и
подросткам в России ежегодно проводится иммунодиагностика (</a:t>
            </a:r>
            <a:r>
              <a:rPr lang="en-US" sz="2400" strike="sngStrike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проба Манту</a:t>
            </a:r>
            <a:r>
              <a:rPr lang="en-US" sz="2400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или проба с Диаскинтестом).
ВАЖНО: При первых симптомах заболевания необходимо срочно обратиться к врачам — участковому терапевту, участковому педиатру, которые назначат необходимые дообследования, и, при необходимости, направят на консультацию к </a:t>
            </a:r>
            <a:r>
              <a:rPr lang="en-US" sz="2400" strike="sngStrike" dirty="0">
                <a:solidFill>
                  <a:srgbClr val="FFFF00"/>
                </a:solidFill>
                <a:highlight>
                  <a:srgbClr val="FFFF00"/>
                </a:highlight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врачу-фтизиатру</a:t>
            </a: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2002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Распространение заболевания.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858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90750" y="2590800"/>
            <a:ext cx="9010650" cy="904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часто здоровому человеку с 15 лет нужно проходить флюорографическое обследование?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2190750" y="35433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609850" y="3543300"/>
            <a:ext cx="17049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 раз в год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2190750" y="40481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609850" y="4048125"/>
            <a:ext cx="18764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 раза в год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2190750" y="455295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609850" y="4552950"/>
            <a:ext cx="6086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Когда появляются симптомы туберкулеза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885825" y="51054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2190750" y="5105400"/>
            <a:ext cx="9448800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часто нужно проходить флюорографию лицам, которые относятся к группам риска развития туберкулеза?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2190750" y="6096000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a)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2609850" y="6096000"/>
            <a:ext cx="33813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Как и всем, 1 раз в год</a:t>
            </a:r>
            <a:endParaRPr lang="en-US" sz="2400" dirty="0"/>
          </a:p>
        </p:txBody>
      </p:sp>
      <p:sp>
        <p:nvSpPr>
          <p:cNvPr id="23" name="Object22"/>
          <p:cNvSpPr/>
          <p:nvPr/>
        </p:nvSpPr>
        <p:spPr>
          <a:xfrm>
            <a:off x="2190750" y="6600825"/>
            <a:ext cx="4667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b)</a:t>
            </a:r>
            <a:endParaRPr lang="en-US" sz="2400" dirty="0"/>
          </a:p>
        </p:txBody>
      </p:sp>
      <p:sp>
        <p:nvSpPr>
          <p:cNvPr id="24" name="Object23"/>
          <p:cNvSpPr/>
          <p:nvPr/>
        </p:nvSpPr>
        <p:spPr>
          <a:xfrm>
            <a:off x="2609850" y="6600825"/>
            <a:ext cx="18764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 раза в год</a:t>
            </a:r>
            <a:endParaRPr lang="en-US" sz="2400" dirty="0"/>
          </a:p>
        </p:txBody>
      </p:sp>
      <p:sp>
        <p:nvSpPr>
          <p:cNvPr id="25" name="Object24"/>
          <p:cNvSpPr/>
          <p:nvPr/>
        </p:nvSpPr>
        <p:spPr>
          <a:xfrm>
            <a:off x="2190750" y="71056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c)</a:t>
            </a:r>
            <a:endParaRPr lang="en-US" sz="2400" dirty="0"/>
          </a:p>
        </p:txBody>
      </p:sp>
      <p:sp>
        <p:nvSpPr>
          <p:cNvPr id="26" name="Object25"/>
          <p:cNvSpPr/>
          <p:nvPr/>
        </p:nvSpPr>
        <p:spPr>
          <a:xfrm>
            <a:off x="2590800" y="7105650"/>
            <a:ext cx="61722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Когда появляются симптомы туберкулеза.</a:t>
            </a:r>
            <a:endParaRPr lang="en-US" sz="2400" dirty="0"/>
          </a:p>
        </p:txBody>
      </p:sp>
      <p:sp>
        <p:nvSpPr>
          <p:cNvPr id="27" name="Object26"/>
          <p:cNvSpPr/>
          <p:nvPr/>
        </p:nvSpPr>
        <p:spPr>
          <a:xfrm>
            <a:off x="885825" y="77628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2190750" y="7762875"/>
            <a:ext cx="94488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Заразиться туберкулёзом значит ли это заболеть и почему?</a:t>
            </a: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66750" y="2552700"/>
            <a:ext cx="16954500" cy="62103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3429000" y="381000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2333625" y="44005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3400425" y="4400550"/>
            <a:ext cx="11782425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Если у вас: кашель более 3 недель, повышение температуры до 37,2-37,5
по вечерам в течение 3 недель, потеря аппетита, слабость, ночной пот, потеря
в весе, немедленно обратитесь к врачу!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Даже выявленный при обращении к врачу с жалобами, то есть не на ранней стадии, туберкулез – лечится, но необходимо строго придерживаться
рекомендаций врача.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333625" y="60388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3400425" y="6038850"/>
            <a:ext cx="111728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Флюорография, в поликлинике, ежегодно, проба Манту, к врачу-фтизиатру.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333625" y="64960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3400425" y="6496050"/>
            <a:ext cx="11420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Здоровому человеку с 15 лет нужно проходить флюорографию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 раз в год.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333625" y="69532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3400425" y="6953250"/>
            <a:ext cx="106489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2 раза в год.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3315950" y="3562350"/>
            <a:ext cx="4572000" cy="45720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944475" y="895350"/>
            <a:ext cx="4000500" cy="40005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3887450" y="2209800"/>
            <a:ext cx="2105025" cy="52482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  <p:sp>
        <p:nvSpPr>
          <p:cNvPr id="10" name="Object9"/>
          <p:cNvSpPr/>
          <p:nvPr/>
        </p:nvSpPr>
        <p:spPr>
          <a:xfrm>
            <a:off x="2162175" y="1905000"/>
            <a:ext cx="570547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000000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Лечение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47725" y="25908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52650" y="2590800"/>
            <a:ext cx="953452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Как называется специальная защита от туберкулеза, которую делают детям в самые первые 4 дня жизни
и повторяют при необходимости в 6-7 лет.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847725" y="40957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152650" y="4095750"/>
            <a:ext cx="9448800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Насколько излечим туберкулез? Какие условия должны быть соблюдены?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847725" y="51816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152650" y="5181600"/>
            <a:ext cx="9458325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Через какое время после начала лечения опасность инфицирования других людей снижается?</a:t>
            </a:r>
            <a:endParaRPr lang="en-US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66750" y="2552700"/>
            <a:ext cx="16954500" cy="62103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1752600"/>
            <a:ext cx="10363200" cy="3810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3429000" y="2895600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2333625" y="34861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3400425" y="3621190"/>
            <a:ext cx="12363450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Вакцина БЦЖ.
</a:t>
            </a:r>
            <a:r>
              <a:rPr lang="en-US" sz="12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Комментарий: БЦЖ (сокр от Бацилла Кальметта — Герена, фр. Bacillus Calmette — Guérin, BCG) — вакцина против туберкулѐза, приготовленная из штамма ослабленной живой туберкулёзной палочки (лат. Mycobacterium практически утратила вирулентность (способность заражать) для человека, будучи специально выращенной в искусственной среде. Впервые применена в 1921 году. Первичная вакцинация проводится на 3-5 день жизни; ревакцинация детей в возрасте 7 лет. Вакцина БЦЖ защищает ребенка от наиболее опасных, часто смертельных форм туберкулеза (генерализованной, милиарной). Если вакцинированный ребенок заболеет туберкулезом, у него не разовьются смертельно опасные формы туберкулеза, и ребенок при своевременно начатом лечении выздоравливает.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333625" y="4943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3400425" y="4943475"/>
            <a:ext cx="111728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Своевременное выявление заболевания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, соблюдение рекомендаций
врача, ответственный подход к лечению. 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333625" y="648652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3400425" y="6486525"/>
            <a:ext cx="1142047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Больной туберкулезом легких человек является источником инфекции,
пока не начнет интенсивное лечение. Через 2-3 месяца после начала лечения
опасность инфицирования окружающих снижается при условии, что человек
принимает назначенные лекарства и выполняет предписания врача.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При этом
важно продолжать курс лечения непрерывно и довести его до конца.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666750" y="666750"/>
            <a:ext cx="98869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«Светофор».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3</a:t>
            </a: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уровень.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832485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66750" y="2562225"/>
            <a:ext cx="9658350" cy="60198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1353800" y="2562225"/>
            <a:ext cx="4324350" cy="43053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78390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Как распространяется туберкулез?</a:t>
            </a:r>
            <a:endParaRPr lang="en-US" sz="3000" dirty="0"/>
          </a:p>
        </p:txBody>
      </p:sp>
      <p:sp>
        <p:nvSpPr>
          <p:cNvPr id="12" name="Object11"/>
          <p:cNvSpPr/>
          <p:nvPr/>
        </p:nvSpPr>
        <p:spPr>
          <a:xfrm>
            <a:off x="666750" y="2562225"/>
            <a:ext cx="86106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Микобактерии туберкулёза переносятся по воздуху мельчайшими невидимыми капельками мокроты, которые выделяет больной человек: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952500" y="3790950"/>
            <a:ext cx="18288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 кашле,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952500" y="4248150"/>
            <a:ext cx="14763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Чихании,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952500" y="4705350"/>
            <a:ext cx="17240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Разговоре.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666750" y="5324475"/>
            <a:ext cx="9848850" cy="3257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Такой путь называется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воздушно-капельным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
При вдыхании заражённого воздуха микобактерии попадают
в организм здорового человека.
Вместе с мокротой больного туберкулёзом микобактерии оседают на поверхностях, высыхают, смешиваются с пылью и при перемещении воздуха попадают в организм человека. Это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воздушно-пылевой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путь заражения.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3686175" y="4286250"/>
            <a:ext cx="10915650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45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</a:t>
            </a:r>
            <a:r>
              <a:rPr lang="en-US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</a:t>
            </a:r>
            <a:r>
              <a:rPr lang="ru-RU" sz="45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 2 и 3 </a:t>
            </a:r>
            <a:r>
              <a:rPr lang="en-US" sz="4500" dirty="0" err="1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45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45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13849350" cy="381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85800" y="3648075"/>
            <a:ext cx="16916400" cy="3143250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666750" y="666750"/>
            <a:ext cx="133635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Профилактика». </a:t>
            </a:r>
            <a:r>
              <a:rPr lang="ru-RU" sz="3000" dirty="0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 </a:t>
            </a:r>
            <a:r>
              <a:rPr lang="en-US" sz="3000" dirty="0" err="1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  <p:sp>
        <p:nvSpPr>
          <p:cNvPr id="8" name="Object7"/>
          <p:cNvSpPr/>
          <p:nvPr/>
        </p:nvSpPr>
        <p:spPr>
          <a:xfrm>
            <a:off x="666750" y="2276475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1971675" y="2276475"/>
            <a:ext cx="116300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 плакате разбросаны слова. Команде нужно разделить их на два поля: вредно и полезно для иммунитета.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1009650" y="4276725"/>
            <a:ext cx="7810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Курение</a:t>
            </a:r>
            <a:endParaRPr lang="en-US" sz="1200" dirty="0"/>
          </a:p>
        </p:txBody>
      </p:sp>
      <p:sp>
        <p:nvSpPr>
          <p:cNvPr id="11" name="Object10"/>
          <p:cNvSpPr/>
          <p:nvPr/>
        </p:nvSpPr>
        <p:spPr>
          <a:xfrm>
            <a:off x="676275" y="5715000"/>
            <a:ext cx="145732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Регулярное
и сбалансирован-
ное
питание</a:t>
            </a:r>
            <a:endParaRPr lang="en-US" sz="1200" dirty="0"/>
          </a:p>
        </p:txBody>
      </p:sp>
      <p:sp>
        <p:nvSpPr>
          <p:cNvPr id="12" name="Object11"/>
          <p:cNvSpPr/>
          <p:nvPr/>
        </p:nvSpPr>
        <p:spPr>
          <a:xfrm>
            <a:off x="2695575" y="5991225"/>
            <a:ext cx="8382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Алкоголь</a:t>
            </a:r>
            <a:endParaRPr lang="en-US" sz="1200" dirty="0"/>
          </a:p>
        </p:txBody>
      </p:sp>
      <p:sp>
        <p:nvSpPr>
          <p:cNvPr id="13" name="Object12"/>
          <p:cNvSpPr/>
          <p:nvPr/>
        </p:nvSpPr>
        <p:spPr>
          <a:xfrm>
            <a:off x="2533650" y="4181475"/>
            <a:ext cx="11811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Полноценный
сон</a:t>
            </a:r>
            <a:endParaRPr lang="en-US" sz="1200" dirty="0"/>
          </a:p>
        </p:txBody>
      </p:sp>
      <p:sp>
        <p:nvSpPr>
          <p:cNvPr id="14" name="Object13"/>
          <p:cNvSpPr/>
          <p:nvPr/>
        </p:nvSpPr>
        <p:spPr>
          <a:xfrm>
            <a:off x="4371975" y="4276725"/>
            <a:ext cx="9334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Наркотики</a:t>
            </a:r>
            <a:endParaRPr lang="en-US" sz="1200" dirty="0"/>
          </a:p>
        </p:txBody>
      </p:sp>
      <p:sp>
        <p:nvSpPr>
          <p:cNvPr id="15" name="Object14"/>
          <p:cNvSpPr/>
          <p:nvPr/>
        </p:nvSpPr>
        <p:spPr>
          <a:xfrm>
            <a:off x="4324350" y="5810250"/>
            <a:ext cx="10382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Регулярная
физическая
нагрузка</a:t>
            </a:r>
            <a:endParaRPr lang="en-US" sz="1200" dirty="0"/>
          </a:p>
        </p:txBody>
      </p:sp>
      <p:sp>
        <p:nvSpPr>
          <p:cNvPr id="16" name="Object15"/>
          <p:cNvSpPr/>
          <p:nvPr/>
        </p:nvSpPr>
        <p:spPr>
          <a:xfrm>
            <a:off x="6219825" y="5991225"/>
            <a:ext cx="6953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Стресс</a:t>
            </a:r>
            <a:endParaRPr lang="en-US" sz="1200" dirty="0"/>
          </a:p>
        </p:txBody>
      </p:sp>
      <p:sp>
        <p:nvSpPr>
          <p:cNvPr id="17" name="Object16"/>
          <p:cNvSpPr/>
          <p:nvPr/>
        </p:nvSpPr>
        <p:spPr>
          <a:xfrm>
            <a:off x="6096000" y="4095750"/>
            <a:ext cx="93345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Прогулки
на свежем
воздухе</a:t>
            </a:r>
            <a:endParaRPr lang="en-US" sz="1200" dirty="0"/>
          </a:p>
        </p:txBody>
      </p:sp>
      <p:sp>
        <p:nvSpPr>
          <p:cNvPr id="18" name="Object17"/>
          <p:cNvSpPr/>
          <p:nvPr/>
        </p:nvSpPr>
        <p:spPr>
          <a:xfrm>
            <a:off x="7724775" y="5810250"/>
            <a:ext cx="11049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Несбаланси-
рованное
питание</a:t>
            </a:r>
            <a:endParaRPr lang="en-US" sz="1200" dirty="0"/>
          </a:p>
        </p:txBody>
      </p:sp>
      <p:sp>
        <p:nvSpPr>
          <p:cNvPr id="19" name="Object18"/>
          <p:cNvSpPr/>
          <p:nvPr/>
        </p:nvSpPr>
        <p:spPr>
          <a:xfrm>
            <a:off x="7791450" y="4095750"/>
            <a:ext cx="9906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Отказ
от вредных
привычек</a:t>
            </a:r>
            <a:endParaRPr lang="en-US" sz="1200" dirty="0"/>
          </a:p>
        </p:txBody>
      </p:sp>
      <p:sp>
        <p:nvSpPr>
          <p:cNvPr id="20" name="Object19"/>
          <p:cNvSpPr/>
          <p:nvPr/>
        </p:nvSpPr>
        <p:spPr>
          <a:xfrm>
            <a:off x="9315450" y="4181475"/>
            <a:ext cx="13811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Малоподвижный
образ жизни</a:t>
            </a:r>
            <a:endParaRPr lang="en-US" sz="1200" dirty="0"/>
          </a:p>
        </p:txBody>
      </p:sp>
      <p:sp>
        <p:nvSpPr>
          <p:cNvPr id="21" name="Object20"/>
          <p:cNvSpPr/>
          <p:nvPr/>
        </p:nvSpPr>
        <p:spPr>
          <a:xfrm>
            <a:off x="9344025" y="5895975"/>
            <a:ext cx="13144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 употреблять
наркотики</a:t>
            </a:r>
            <a:endParaRPr lang="en-US" sz="1200" dirty="0"/>
          </a:p>
        </p:txBody>
      </p:sp>
      <p:sp>
        <p:nvSpPr>
          <p:cNvPr id="22" name="Object21"/>
          <p:cNvSpPr/>
          <p:nvPr/>
        </p:nvSpPr>
        <p:spPr>
          <a:xfrm>
            <a:off x="16173450" y="4095750"/>
            <a:ext cx="143827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Неблагоприятная
экологическая
обстановка</a:t>
            </a:r>
            <a:endParaRPr lang="en-US" sz="1200" dirty="0"/>
          </a:p>
        </p:txBody>
      </p:sp>
      <p:sp>
        <p:nvSpPr>
          <p:cNvPr id="23" name="Object22"/>
          <p:cNvSpPr/>
          <p:nvPr/>
        </p:nvSpPr>
        <p:spPr>
          <a:xfrm>
            <a:off x="16335375" y="5810250"/>
            <a:ext cx="111442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Лечение
хронических
заболеваний</a:t>
            </a:r>
            <a:endParaRPr lang="en-US" sz="1200" dirty="0"/>
          </a:p>
        </p:txBody>
      </p:sp>
      <p:sp>
        <p:nvSpPr>
          <p:cNvPr id="24" name="Object23"/>
          <p:cNvSpPr/>
          <p:nvPr/>
        </p:nvSpPr>
        <p:spPr>
          <a:xfrm>
            <a:off x="11220450" y="4181475"/>
            <a:ext cx="10096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Недостаток
сна</a:t>
            </a:r>
            <a:endParaRPr lang="en-US" sz="1200" dirty="0"/>
          </a:p>
        </p:txBody>
      </p:sp>
      <p:sp>
        <p:nvSpPr>
          <p:cNvPr id="25" name="Object24"/>
          <p:cNvSpPr/>
          <p:nvPr/>
        </p:nvSpPr>
        <p:spPr>
          <a:xfrm>
            <a:off x="11220450" y="5810250"/>
            <a:ext cx="100965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Регулярная
уборка
помещения</a:t>
            </a:r>
            <a:endParaRPr lang="en-US" sz="1200" dirty="0"/>
          </a:p>
        </p:txBody>
      </p:sp>
      <p:sp>
        <p:nvSpPr>
          <p:cNvPr id="26" name="Object25"/>
          <p:cNvSpPr/>
          <p:nvPr/>
        </p:nvSpPr>
        <p:spPr>
          <a:xfrm>
            <a:off x="12734925" y="4095750"/>
            <a:ext cx="143827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Нерациональный
прием
антибиотиков</a:t>
            </a:r>
            <a:endParaRPr lang="en-US" sz="1200" dirty="0"/>
          </a:p>
        </p:txBody>
      </p:sp>
      <p:sp>
        <p:nvSpPr>
          <p:cNvPr id="27" name="Object26"/>
          <p:cNvSpPr/>
          <p:nvPr/>
        </p:nvSpPr>
        <p:spPr>
          <a:xfrm>
            <a:off x="12801600" y="5895975"/>
            <a:ext cx="12954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Проветривание
помещения</a:t>
            </a:r>
            <a:endParaRPr lang="en-US" sz="1200" dirty="0"/>
          </a:p>
        </p:txBody>
      </p:sp>
      <p:sp>
        <p:nvSpPr>
          <p:cNvPr id="28" name="Object27"/>
          <p:cNvSpPr/>
          <p:nvPr/>
        </p:nvSpPr>
        <p:spPr>
          <a:xfrm>
            <a:off x="14611350" y="5810250"/>
            <a:ext cx="11049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Частые
простудные
заболевания</a:t>
            </a:r>
            <a:endParaRPr lang="en-US" sz="1200" dirty="0"/>
          </a:p>
        </p:txBody>
      </p:sp>
      <p:sp>
        <p:nvSpPr>
          <p:cNvPr id="29" name="Object28"/>
          <p:cNvSpPr/>
          <p:nvPr/>
        </p:nvSpPr>
        <p:spPr>
          <a:xfrm>
            <a:off x="14516100" y="4181475"/>
            <a:ext cx="13049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Соблюдение
личной гигиены</a:t>
            </a:r>
            <a:endParaRPr lang="en-US" sz="12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182100" y="3686175"/>
            <a:ext cx="304800" cy="3048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9182100" y="4143375"/>
            <a:ext cx="304800" cy="3048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182100" y="4600575"/>
            <a:ext cx="304800" cy="3048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182100" y="5057775"/>
            <a:ext cx="304800" cy="3048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9182100" y="5524500"/>
            <a:ext cx="304800" cy="3048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9182100" y="5981700"/>
            <a:ext cx="304800" cy="30480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9182100" y="6438900"/>
            <a:ext cx="304800" cy="30480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>
          <a:xfrm>
            <a:off x="9182100" y="6905625"/>
            <a:ext cx="304800" cy="28575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/>
        </p:blipFill>
        <p:spPr>
          <a:xfrm>
            <a:off x="9182100" y="7362825"/>
            <a:ext cx="304800" cy="285750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/>
        </p:blipFill>
        <p:spPr>
          <a:xfrm>
            <a:off x="9182100" y="7820025"/>
            <a:ext cx="304800" cy="285750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/>
        </p:blipFill>
        <p:spPr>
          <a:xfrm>
            <a:off x="0" y="1752600"/>
            <a:ext cx="13849350" cy="38100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3667125"/>
            <a:ext cx="304800" cy="304800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4124325"/>
            <a:ext cx="304800" cy="304800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4581525"/>
            <a:ext cx="304800" cy="304800"/>
          </a:xfrm>
          <a:prstGeom prst="rect">
            <a:avLst/>
          </a:prstGeom>
        </p:spPr>
      </p:pic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5038725"/>
            <a:ext cx="304800" cy="304800"/>
          </a:xfrm>
          <a:prstGeom prst="rect">
            <a:avLst/>
          </a:prstGeom>
        </p:spPr>
      </p:pic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5495925"/>
            <a:ext cx="304800" cy="304800"/>
          </a:xfrm>
          <a:prstGeom prst="rect">
            <a:avLst/>
          </a:prstGeom>
        </p:spPr>
      </p:pic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5953125"/>
            <a:ext cx="304800" cy="304800"/>
          </a:xfrm>
          <a:prstGeom prst="rect">
            <a:avLst/>
          </a:prstGeom>
        </p:spPr>
      </p:pic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6410325"/>
            <a:ext cx="304800" cy="304800"/>
          </a:xfrm>
          <a:prstGeom prst="rect">
            <a:avLst/>
          </a:prstGeom>
        </p:spPr>
      </p:pic>
      <p:pic>
        <p:nvPicPr>
          <p:cNvPr id="24" name="Object 23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7210425"/>
            <a:ext cx="304800" cy="304800"/>
          </a:xfrm>
          <a:prstGeom prst="rect">
            <a:avLst/>
          </a:prstGeom>
        </p:spPr>
      </p:pic>
      <p:pic>
        <p:nvPicPr>
          <p:cNvPr id="25" name="Object 24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7648575"/>
            <a:ext cx="304800" cy="323850"/>
          </a:xfrm>
          <a:prstGeom prst="rect">
            <a:avLst/>
          </a:prstGeom>
        </p:spPr>
      </p:pic>
      <p:pic>
        <p:nvPicPr>
          <p:cNvPr id="26" name="Object 25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/>
        </p:blipFill>
        <p:spPr>
          <a:xfrm>
            <a:off x="2819400" y="8105775"/>
            <a:ext cx="304800" cy="323850"/>
          </a:xfrm>
          <a:prstGeom prst="rect">
            <a:avLst/>
          </a:prstGeom>
        </p:spPr>
      </p:pic>
      <p:sp>
        <p:nvSpPr>
          <p:cNvPr id="27" name="Object26"/>
          <p:cNvSpPr/>
          <p:nvPr/>
        </p:nvSpPr>
        <p:spPr>
          <a:xfrm>
            <a:off x="3257550" y="2428875"/>
            <a:ext cx="3743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9E61AD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Правильные ответы:</a:t>
            </a:r>
            <a:endParaRPr lang="en-US" sz="2400" dirty="0"/>
          </a:p>
        </p:txBody>
      </p:sp>
      <p:sp>
        <p:nvSpPr>
          <p:cNvPr id="28" name="Object27"/>
          <p:cNvSpPr/>
          <p:nvPr/>
        </p:nvSpPr>
        <p:spPr>
          <a:xfrm>
            <a:off x="3257550" y="3105150"/>
            <a:ext cx="6238875" cy="544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Вредно: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
Курение
Алкоголь
Наркотики
Стресс
Несбалансированное питание
Малоподвижный образ жизни
Неблагоприятная экологическая обстановка
Недостаток сна
Нерациональный прием антибиотиков
Частые простудные заболевания</a:t>
            </a:r>
            <a:endParaRPr lang="en-US" sz="2400" dirty="0"/>
          </a:p>
        </p:txBody>
      </p:sp>
      <p:sp>
        <p:nvSpPr>
          <p:cNvPr id="29" name="Object28"/>
          <p:cNvSpPr/>
          <p:nvPr/>
        </p:nvSpPr>
        <p:spPr>
          <a:xfrm>
            <a:off x="9591675" y="3133725"/>
            <a:ext cx="6543675" cy="5086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Полезно: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
Регулярное и сбалансированное питание
Полноценный сон
Регулярная физическая нагрузка
Прогулки на свежем воздухе
Отказ от вредных привычек
Не употреблять наркотики
Регулярная уборка помещения
Проветривание помещения
Соблюдение личной гигиены
Лечение хронических заболеваний</a:t>
            </a:r>
            <a:endParaRPr lang="en-US" sz="2400" dirty="0"/>
          </a:p>
        </p:txBody>
      </p:sp>
      <p:sp>
        <p:nvSpPr>
          <p:cNvPr id="30" name="Object29"/>
          <p:cNvSpPr/>
          <p:nvPr/>
        </p:nvSpPr>
        <p:spPr>
          <a:xfrm>
            <a:off x="666750" y="666750"/>
            <a:ext cx="13363575" cy="502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«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Профилактика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». </a:t>
            </a:r>
            <a:r>
              <a:rPr lang="ru-RU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2 и 3 </a:t>
            </a:r>
            <a:r>
              <a:rPr lang="en-US" sz="3000" dirty="0" err="1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уровень</a:t>
            </a: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1752600"/>
            <a:ext cx="5600700" cy="38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66750" y="6667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Финальный кроссворд</a:t>
            </a:r>
            <a:endParaRPr lang="en-US" sz="3000" dirty="0"/>
          </a:p>
        </p:txBody>
      </p:sp>
      <p:sp>
        <p:nvSpPr>
          <p:cNvPr id="7" name="Object6"/>
          <p:cNvSpPr/>
          <p:nvPr/>
        </p:nvSpPr>
        <p:spPr>
          <a:xfrm>
            <a:off x="838200" y="23431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2143125" y="2343150"/>
            <a:ext cx="96869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Нарушение нормальной жизнедеятельности организма.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838200" y="29337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143125" y="2933700"/>
            <a:ext cx="96583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Недостаток движения.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838200" y="35242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2143125" y="3524250"/>
            <a:ext cx="97536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Меры, которые должен предпринимать человек по предупреждению заболеваний.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838200" y="45148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2143125" y="4514850"/>
            <a:ext cx="984885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Правильное чередование периодов работы и отдыха, их продолжительность, рациональное распределение времени в течение одного дня, недели, месяца, года это -...?.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838200" y="59055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5.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2143125" y="5905500"/>
            <a:ext cx="980122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Набор продуктов, удовлетворяющий потребности в энергии и жизненно-важных веществах.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838200" y="689610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6.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2143125" y="6896100"/>
            <a:ext cx="9877425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Система специальной тренировки терморегуляторных процессов организма, включающая в себя процедуры, действие которых направлено на повышение устойчивости организма к переохлаждению или перегреванию.</a:t>
            </a:r>
            <a:endParaRPr lang="en-US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1752600"/>
            <a:ext cx="5600700" cy="381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66750" y="6667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Финальный кроссворд</a:t>
            </a:r>
            <a:endParaRPr lang="en-US" sz="3000" dirty="0"/>
          </a:p>
        </p:txBody>
      </p:sp>
      <p:sp>
        <p:nvSpPr>
          <p:cNvPr id="7" name="Object6"/>
          <p:cNvSpPr/>
          <p:nvPr/>
        </p:nvSpPr>
        <p:spPr>
          <a:xfrm>
            <a:off x="838200" y="23431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7.</a:t>
            </a:r>
            <a:endParaRPr lang="en-US" sz="2400" dirty="0"/>
          </a:p>
        </p:txBody>
      </p:sp>
      <p:sp>
        <p:nvSpPr>
          <p:cNvPr id="8" name="Object7"/>
          <p:cNvSpPr/>
          <p:nvPr/>
        </p:nvSpPr>
        <p:spPr>
          <a:xfrm>
            <a:off x="2143125" y="2343150"/>
            <a:ext cx="98202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Форсированный выдох через рот, вызванный сокращениями мышц дыхательных путей из-за раздражения рецепторов.</a:t>
            </a:r>
            <a:endParaRPr lang="en-US" sz="2400" dirty="0"/>
          </a:p>
        </p:txBody>
      </p:sp>
      <p:sp>
        <p:nvSpPr>
          <p:cNvPr id="9" name="Object8"/>
          <p:cNvSpPr/>
          <p:nvPr/>
        </p:nvSpPr>
        <p:spPr>
          <a:xfrm>
            <a:off x="838200" y="3333750"/>
            <a:ext cx="447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8.</a:t>
            </a:r>
            <a:endParaRPr lang="en-US" sz="2400" dirty="0"/>
          </a:p>
        </p:txBody>
      </p:sp>
      <p:sp>
        <p:nvSpPr>
          <p:cNvPr id="10" name="Object9"/>
          <p:cNvSpPr/>
          <p:nvPr/>
        </p:nvSpPr>
        <p:spPr>
          <a:xfrm>
            <a:off x="2143125" y="3333750"/>
            <a:ext cx="9801225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Способность организма противостоять изменению его нормального функционирования под воздействием внешних факторов.</a:t>
            </a:r>
            <a:endParaRPr lang="en-US" sz="2400" dirty="0"/>
          </a:p>
        </p:txBody>
      </p:sp>
      <p:sp>
        <p:nvSpPr>
          <p:cNvPr id="11" name="Object10"/>
          <p:cNvSpPr/>
          <p:nvPr/>
        </p:nvSpPr>
        <p:spPr>
          <a:xfrm>
            <a:off x="2143125" y="4724400"/>
            <a:ext cx="98583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Ключевое слово: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состояние полного физического, психического и социального благополучия.</a:t>
            </a:r>
            <a:endParaRPr lang="en-US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10000" y="2543175"/>
            <a:ext cx="11725275" cy="57245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1752600"/>
            <a:ext cx="5600700" cy="38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6153150" y="2743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б</a:t>
            </a:r>
            <a:endParaRPr lang="en-US" sz="4500" dirty="0"/>
          </a:p>
        </p:txBody>
      </p:sp>
      <p:sp>
        <p:nvSpPr>
          <p:cNvPr id="9" name="Object8"/>
          <p:cNvSpPr/>
          <p:nvPr/>
        </p:nvSpPr>
        <p:spPr>
          <a:xfrm>
            <a:off x="6819900" y="2743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</a:t>
            </a:r>
            <a:endParaRPr lang="en-US" sz="4500" dirty="0"/>
          </a:p>
        </p:txBody>
      </p:sp>
      <p:sp>
        <p:nvSpPr>
          <p:cNvPr id="10" name="Object9"/>
          <p:cNvSpPr/>
          <p:nvPr/>
        </p:nvSpPr>
        <p:spPr>
          <a:xfrm>
            <a:off x="7486650" y="2743200"/>
            <a:ext cx="5524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</a:t>
            </a:r>
            <a:endParaRPr lang="en-US" sz="4500" dirty="0"/>
          </a:p>
        </p:txBody>
      </p:sp>
      <p:sp>
        <p:nvSpPr>
          <p:cNvPr id="11" name="Object10"/>
          <p:cNvSpPr/>
          <p:nvPr/>
        </p:nvSpPr>
        <p:spPr>
          <a:xfrm>
            <a:off x="8172450" y="27432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е</a:t>
            </a:r>
            <a:endParaRPr lang="en-US" sz="4500" dirty="0"/>
          </a:p>
        </p:txBody>
      </p:sp>
      <p:sp>
        <p:nvSpPr>
          <p:cNvPr id="12" name="Object11"/>
          <p:cNvSpPr/>
          <p:nvPr/>
        </p:nvSpPr>
        <p:spPr>
          <a:xfrm>
            <a:off x="9486900" y="2743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</a:t>
            </a:r>
            <a:endParaRPr lang="en-US" sz="4500" dirty="0"/>
          </a:p>
        </p:txBody>
      </p:sp>
      <p:sp>
        <p:nvSpPr>
          <p:cNvPr id="13" name="Object12"/>
          <p:cNvSpPr/>
          <p:nvPr/>
        </p:nvSpPr>
        <p:spPr>
          <a:xfrm>
            <a:off x="10153650" y="2743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ь</a:t>
            </a:r>
            <a:endParaRPr lang="en-US" sz="4500" dirty="0"/>
          </a:p>
        </p:txBody>
      </p:sp>
      <p:sp>
        <p:nvSpPr>
          <p:cNvPr id="14" name="Object13"/>
          <p:cNvSpPr/>
          <p:nvPr/>
        </p:nvSpPr>
        <p:spPr>
          <a:xfrm>
            <a:off x="6153150" y="40767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</a:t>
            </a:r>
            <a:endParaRPr lang="en-US" sz="4500" dirty="0"/>
          </a:p>
        </p:txBody>
      </p:sp>
      <p:sp>
        <p:nvSpPr>
          <p:cNvPr id="15" name="Object14"/>
          <p:cNvSpPr/>
          <p:nvPr/>
        </p:nvSpPr>
        <p:spPr>
          <a:xfrm>
            <a:off x="6838950" y="40767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16" name="Object15"/>
          <p:cNvSpPr/>
          <p:nvPr/>
        </p:nvSpPr>
        <p:spPr>
          <a:xfrm>
            <a:off x="7486650" y="40767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ц</a:t>
            </a:r>
            <a:endParaRPr lang="en-US" sz="4500" dirty="0"/>
          </a:p>
        </p:txBody>
      </p:sp>
      <p:sp>
        <p:nvSpPr>
          <p:cNvPr id="17" name="Object16"/>
          <p:cNvSpPr/>
          <p:nvPr/>
        </p:nvSpPr>
        <p:spPr>
          <a:xfrm>
            <a:off x="8153400" y="40767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18" name="Object17"/>
          <p:cNvSpPr/>
          <p:nvPr/>
        </p:nvSpPr>
        <p:spPr>
          <a:xfrm>
            <a:off x="9486900" y="40767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</a:t>
            </a:r>
            <a:endParaRPr lang="en-US" sz="4500" dirty="0"/>
          </a:p>
        </p:txBody>
      </p:sp>
      <p:sp>
        <p:nvSpPr>
          <p:cNvPr id="19" name="Object18"/>
          <p:cNvSpPr/>
          <p:nvPr/>
        </p:nvSpPr>
        <p:spPr>
          <a:xfrm>
            <a:off x="5524500" y="674370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</a:t>
            </a:r>
            <a:endParaRPr lang="en-US" sz="4500" dirty="0"/>
          </a:p>
        </p:txBody>
      </p:sp>
      <p:sp>
        <p:nvSpPr>
          <p:cNvPr id="20" name="Object19"/>
          <p:cNvSpPr/>
          <p:nvPr/>
        </p:nvSpPr>
        <p:spPr>
          <a:xfrm>
            <a:off x="6172200" y="67437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21" name="Object20"/>
          <p:cNvSpPr/>
          <p:nvPr/>
        </p:nvSpPr>
        <p:spPr>
          <a:xfrm>
            <a:off x="6762750" y="6743700"/>
            <a:ext cx="6667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ш</a:t>
            </a:r>
            <a:endParaRPr lang="en-US" sz="4500" dirty="0"/>
          </a:p>
        </p:txBody>
      </p:sp>
      <p:sp>
        <p:nvSpPr>
          <p:cNvPr id="22" name="Object21"/>
          <p:cNvSpPr/>
          <p:nvPr/>
        </p:nvSpPr>
        <p:spPr>
          <a:xfrm>
            <a:off x="7505700" y="67437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е</a:t>
            </a:r>
            <a:endParaRPr lang="en-US" sz="4500" dirty="0"/>
          </a:p>
        </p:txBody>
      </p:sp>
      <p:sp>
        <p:nvSpPr>
          <p:cNvPr id="23" name="Object22"/>
          <p:cNvSpPr/>
          <p:nvPr/>
        </p:nvSpPr>
        <p:spPr>
          <a:xfrm>
            <a:off x="8153400" y="6743700"/>
            <a:ext cx="5524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</a:t>
            </a:r>
            <a:endParaRPr lang="en-US" sz="4500" dirty="0"/>
          </a:p>
        </p:txBody>
      </p:sp>
      <p:sp>
        <p:nvSpPr>
          <p:cNvPr id="24" name="Object23"/>
          <p:cNvSpPr/>
          <p:nvPr/>
        </p:nvSpPr>
        <p:spPr>
          <a:xfrm>
            <a:off x="9505950" y="47434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е</a:t>
            </a:r>
            <a:endParaRPr lang="en-US" sz="4500" dirty="0"/>
          </a:p>
        </p:txBody>
      </p:sp>
      <p:sp>
        <p:nvSpPr>
          <p:cNvPr id="25" name="Object24"/>
          <p:cNvSpPr/>
          <p:nvPr/>
        </p:nvSpPr>
        <p:spPr>
          <a:xfrm>
            <a:off x="10125075" y="4743450"/>
            <a:ext cx="6000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ж</a:t>
            </a:r>
            <a:endParaRPr lang="en-US" sz="4500" dirty="0"/>
          </a:p>
        </p:txBody>
      </p:sp>
      <p:sp>
        <p:nvSpPr>
          <p:cNvPr id="26" name="Object25"/>
          <p:cNvSpPr/>
          <p:nvPr/>
        </p:nvSpPr>
        <p:spPr>
          <a:xfrm>
            <a:off x="10820400" y="47434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27" name="Object26"/>
          <p:cNvSpPr/>
          <p:nvPr/>
        </p:nvSpPr>
        <p:spPr>
          <a:xfrm>
            <a:off x="11449050" y="4743450"/>
            <a:ext cx="6191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</a:t>
            </a:r>
            <a:endParaRPr lang="en-US" sz="4500" dirty="0"/>
          </a:p>
        </p:txBody>
      </p:sp>
      <p:sp>
        <p:nvSpPr>
          <p:cNvPr id="28" name="Object27"/>
          <p:cNvSpPr/>
          <p:nvPr/>
        </p:nvSpPr>
        <p:spPr>
          <a:xfrm>
            <a:off x="6210300" y="3409950"/>
            <a:ext cx="4286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г</a:t>
            </a:r>
            <a:endParaRPr lang="en-US" sz="4500" dirty="0"/>
          </a:p>
        </p:txBody>
      </p:sp>
      <p:sp>
        <p:nvSpPr>
          <p:cNvPr id="29" name="Object28"/>
          <p:cNvSpPr/>
          <p:nvPr/>
        </p:nvSpPr>
        <p:spPr>
          <a:xfrm>
            <a:off x="681990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30" name="Object29"/>
          <p:cNvSpPr/>
          <p:nvPr/>
        </p:nvSpPr>
        <p:spPr>
          <a:xfrm>
            <a:off x="748665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</a:t>
            </a:r>
            <a:endParaRPr lang="en-US" sz="4500" dirty="0"/>
          </a:p>
        </p:txBody>
      </p:sp>
      <p:sp>
        <p:nvSpPr>
          <p:cNvPr id="31" name="Object30"/>
          <p:cNvSpPr/>
          <p:nvPr/>
        </p:nvSpPr>
        <p:spPr>
          <a:xfrm>
            <a:off x="815340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</a:t>
            </a:r>
            <a:endParaRPr lang="en-US" sz="4500" dirty="0"/>
          </a:p>
        </p:txBody>
      </p:sp>
      <p:sp>
        <p:nvSpPr>
          <p:cNvPr id="32" name="Object31"/>
          <p:cNvSpPr/>
          <p:nvPr/>
        </p:nvSpPr>
        <p:spPr>
          <a:xfrm>
            <a:off x="948690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33" name="Object32"/>
          <p:cNvSpPr/>
          <p:nvPr/>
        </p:nvSpPr>
        <p:spPr>
          <a:xfrm>
            <a:off x="1015365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</a:t>
            </a:r>
            <a:endParaRPr lang="en-US" sz="4500" dirty="0"/>
          </a:p>
        </p:txBody>
      </p:sp>
      <p:sp>
        <p:nvSpPr>
          <p:cNvPr id="34" name="Object33"/>
          <p:cNvSpPr/>
          <p:nvPr/>
        </p:nvSpPr>
        <p:spPr>
          <a:xfrm>
            <a:off x="10839450" y="34099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35" name="Object34"/>
          <p:cNvSpPr/>
          <p:nvPr/>
        </p:nvSpPr>
        <p:spPr>
          <a:xfrm>
            <a:off x="11449050" y="3409950"/>
            <a:ext cx="6191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</a:t>
            </a:r>
            <a:endParaRPr lang="en-US" sz="4500" dirty="0"/>
          </a:p>
        </p:txBody>
      </p:sp>
      <p:sp>
        <p:nvSpPr>
          <p:cNvPr id="36" name="Object35"/>
          <p:cNvSpPr/>
          <p:nvPr/>
        </p:nvSpPr>
        <p:spPr>
          <a:xfrm>
            <a:off x="12153900" y="3409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37" name="Object36"/>
          <p:cNvSpPr/>
          <p:nvPr/>
        </p:nvSpPr>
        <p:spPr>
          <a:xfrm>
            <a:off x="12830175" y="3409950"/>
            <a:ext cx="5238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я</a:t>
            </a:r>
            <a:endParaRPr lang="en-US" sz="4500" dirty="0"/>
          </a:p>
        </p:txBody>
      </p:sp>
      <p:sp>
        <p:nvSpPr>
          <p:cNvPr id="38" name="Object37"/>
          <p:cNvSpPr/>
          <p:nvPr/>
        </p:nvSpPr>
        <p:spPr>
          <a:xfrm>
            <a:off x="7486650" y="5410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</a:t>
            </a:r>
            <a:endParaRPr lang="en-US" sz="4500" dirty="0"/>
          </a:p>
        </p:txBody>
      </p:sp>
      <p:sp>
        <p:nvSpPr>
          <p:cNvPr id="39" name="Object38"/>
          <p:cNvSpPr/>
          <p:nvPr/>
        </p:nvSpPr>
        <p:spPr>
          <a:xfrm>
            <a:off x="8153400" y="5410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</a:t>
            </a:r>
            <a:endParaRPr lang="en-US" sz="4500" dirty="0"/>
          </a:p>
        </p:txBody>
      </p:sp>
      <p:sp>
        <p:nvSpPr>
          <p:cNvPr id="40" name="Object39"/>
          <p:cNvSpPr/>
          <p:nvPr/>
        </p:nvSpPr>
        <p:spPr>
          <a:xfrm>
            <a:off x="9410700" y="5410200"/>
            <a:ext cx="6953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ф</a:t>
            </a:r>
            <a:endParaRPr lang="en-US" sz="4500" dirty="0"/>
          </a:p>
        </p:txBody>
      </p:sp>
      <p:sp>
        <p:nvSpPr>
          <p:cNvPr id="41" name="Object40"/>
          <p:cNvSpPr/>
          <p:nvPr/>
        </p:nvSpPr>
        <p:spPr>
          <a:xfrm>
            <a:off x="10153650" y="5410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42" name="Object41"/>
          <p:cNvSpPr/>
          <p:nvPr/>
        </p:nvSpPr>
        <p:spPr>
          <a:xfrm>
            <a:off x="10820400" y="5410200"/>
            <a:ext cx="5524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</a:t>
            </a:r>
            <a:endParaRPr lang="en-US" sz="4500" dirty="0"/>
          </a:p>
        </p:txBody>
      </p:sp>
      <p:sp>
        <p:nvSpPr>
          <p:cNvPr id="43" name="Object42"/>
          <p:cNvSpPr/>
          <p:nvPr/>
        </p:nvSpPr>
        <p:spPr>
          <a:xfrm>
            <a:off x="11506200" y="54102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44" name="Object43"/>
          <p:cNvSpPr/>
          <p:nvPr/>
        </p:nvSpPr>
        <p:spPr>
          <a:xfrm>
            <a:off x="12192000" y="541020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</a:t>
            </a:r>
            <a:endParaRPr lang="en-US" sz="4500" dirty="0"/>
          </a:p>
        </p:txBody>
      </p:sp>
      <p:sp>
        <p:nvSpPr>
          <p:cNvPr id="45" name="Object44"/>
          <p:cNvSpPr/>
          <p:nvPr/>
        </p:nvSpPr>
        <p:spPr>
          <a:xfrm>
            <a:off x="12858750" y="541020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</a:t>
            </a:r>
            <a:endParaRPr lang="en-US" sz="4500" dirty="0"/>
          </a:p>
        </p:txBody>
      </p:sp>
      <p:sp>
        <p:nvSpPr>
          <p:cNvPr id="46" name="Object45"/>
          <p:cNvSpPr/>
          <p:nvPr/>
        </p:nvSpPr>
        <p:spPr>
          <a:xfrm>
            <a:off x="13487400" y="541020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47" name="Object46"/>
          <p:cNvSpPr/>
          <p:nvPr/>
        </p:nvSpPr>
        <p:spPr>
          <a:xfrm>
            <a:off x="14192250" y="541020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</a:t>
            </a:r>
            <a:endParaRPr lang="en-US" sz="4500" dirty="0"/>
          </a:p>
        </p:txBody>
      </p:sp>
      <p:sp>
        <p:nvSpPr>
          <p:cNvPr id="48" name="Object47"/>
          <p:cNvSpPr/>
          <p:nvPr/>
        </p:nvSpPr>
        <p:spPr>
          <a:xfrm>
            <a:off x="14839950" y="541020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49" name="Object48"/>
          <p:cNvSpPr/>
          <p:nvPr/>
        </p:nvSpPr>
        <p:spPr>
          <a:xfrm>
            <a:off x="4857750" y="607695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</a:t>
            </a:r>
            <a:endParaRPr lang="en-US" sz="4500" dirty="0"/>
          </a:p>
        </p:txBody>
      </p:sp>
      <p:sp>
        <p:nvSpPr>
          <p:cNvPr id="50" name="Object49"/>
          <p:cNvSpPr/>
          <p:nvPr/>
        </p:nvSpPr>
        <p:spPr>
          <a:xfrm>
            <a:off x="5505450" y="60769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51" name="Object50"/>
          <p:cNvSpPr/>
          <p:nvPr/>
        </p:nvSpPr>
        <p:spPr>
          <a:xfrm>
            <a:off x="6191250" y="607695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</a:t>
            </a:r>
            <a:endParaRPr lang="en-US" sz="4500" dirty="0"/>
          </a:p>
        </p:txBody>
      </p:sp>
      <p:sp>
        <p:nvSpPr>
          <p:cNvPr id="52" name="Object51"/>
          <p:cNvSpPr/>
          <p:nvPr/>
        </p:nvSpPr>
        <p:spPr>
          <a:xfrm>
            <a:off x="6838950" y="60769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53" name="Object52"/>
          <p:cNvSpPr/>
          <p:nvPr/>
        </p:nvSpPr>
        <p:spPr>
          <a:xfrm>
            <a:off x="7486650" y="6076950"/>
            <a:ext cx="5524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л</a:t>
            </a:r>
            <a:endParaRPr lang="en-US" sz="4500" dirty="0"/>
          </a:p>
        </p:txBody>
      </p:sp>
      <p:sp>
        <p:nvSpPr>
          <p:cNvPr id="54" name="Object53"/>
          <p:cNvSpPr/>
          <p:nvPr/>
        </p:nvSpPr>
        <p:spPr>
          <a:xfrm>
            <a:off x="8153400" y="6076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55" name="Object54"/>
          <p:cNvSpPr/>
          <p:nvPr/>
        </p:nvSpPr>
        <p:spPr>
          <a:xfrm>
            <a:off x="9505950" y="60769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а</a:t>
            </a:r>
            <a:endParaRPr lang="en-US" sz="4500" dirty="0"/>
          </a:p>
        </p:txBody>
      </p:sp>
      <p:sp>
        <p:nvSpPr>
          <p:cNvPr id="56" name="Object55"/>
          <p:cNvSpPr/>
          <p:nvPr/>
        </p:nvSpPr>
        <p:spPr>
          <a:xfrm>
            <a:off x="10153650" y="6076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</a:t>
            </a:r>
            <a:endParaRPr lang="en-US" sz="4500" dirty="0"/>
          </a:p>
        </p:txBody>
      </p:sp>
      <p:sp>
        <p:nvSpPr>
          <p:cNvPr id="57" name="Object56"/>
          <p:cNvSpPr/>
          <p:nvPr/>
        </p:nvSpPr>
        <p:spPr>
          <a:xfrm>
            <a:off x="10820400" y="60769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58" name="Object57"/>
          <p:cNvSpPr/>
          <p:nvPr/>
        </p:nvSpPr>
        <p:spPr>
          <a:xfrm>
            <a:off x="11506200" y="60769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е</a:t>
            </a:r>
            <a:endParaRPr lang="en-US" sz="4500" dirty="0"/>
          </a:p>
        </p:txBody>
      </p:sp>
      <p:sp>
        <p:nvSpPr>
          <p:cNvPr id="59" name="Object58"/>
          <p:cNvSpPr/>
          <p:nvPr/>
        </p:nvSpPr>
        <p:spPr>
          <a:xfrm>
            <a:off x="4152900" y="74104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60" name="Object59"/>
          <p:cNvSpPr/>
          <p:nvPr/>
        </p:nvSpPr>
        <p:spPr>
          <a:xfrm>
            <a:off x="4781550" y="7410450"/>
            <a:ext cx="6191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</a:t>
            </a:r>
            <a:endParaRPr lang="en-US" sz="4500" dirty="0"/>
          </a:p>
        </p:txBody>
      </p:sp>
      <p:sp>
        <p:nvSpPr>
          <p:cNvPr id="61" name="Object60"/>
          <p:cNvSpPr/>
          <p:nvPr/>
        </p:nvSpPr>
        <p:spPr>
          <a:xfrm>
            <a:off x="5448300" y="7410450"/>
            <a:ext cx="6191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</a:t>
            </a:r>
            <a:endParaRPr lang="en-US" sz="4500" dirty="0"/>
          </a:p>
        </p:txBody>
      </p:sp>
      <p:sp>
        <p:nvSpPr>
          <p:cNvPr id="62" name="Object61"/>
          <p:cNvSpPr/>
          <p:nvPr/>
        </p:nvSpPr>
        <p:spPr>
          <a:xfrm>
            <a:off x="6172200" y="7410450"/>
            <a:ext cx="5143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у</a:t>
            </a:r>
            <a:endParaRPr lang="en-US" sz="4500" dirty="0"/>
          </a:p>
        </p:txBody>
      </p:sp>
      <p:sp>
        <p:nvSpPr>
          <p:cNvPr id="63" name="Object62"/>
          <p:cNvSpPr/>
          <p:nvPr/>
        </p:nvSpPr>
        <p:spPr>
          <a:xfrm>
            <a:off x="6819900" y="74104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</a:t>
            </a:r>
            <a:endParaRPr lang="en-US" sz="4500" dirty="0"/>
          </a:p>
        </p:txBody>
      </p:sp>
      <p:sp>
        <p:nvSpPr>
          <p:cNvPr id="64" name="Object63"/>
          <p:cNvSpPr/>
          <p:nvPr/>
        </p:nvSpPr>
        <p:spPr>
          <a:xfrm>
            <a:off x="7486650" y="7410450"/>
            <a:ext cx="5429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</a:t>
            </a:r>
            <a:endParaRPr lang="en-US" sz="4500" dirty="0"/>
          </a:p>
        </p:txBody>
      </p:sp>
      <p:sp>
        <p:nvSpPr>
          <p:cNvPr id="65" name="Object64"/>
          <p:cNvSpPr/>
          <p:nvPr/>
        </p:nvSpPr>
        <p:spPr>
          <a:xfrm>
            <a:off x="8191500" y="741045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</a:t>
            </a:r>
            <a:endParaRPr lang="en-US" sz="4500" dirty="0"/>
          </a:p>
        </p:txBody>
      </p:sp>
      <p:sp>
        <p:nvSpPr>
          <p:cNvPr id="66" name="Object65"/>
          <p:cNvSpPr/>
          <p:nvPr/>
        </p:nvSpPr>
        <p:spPr>
          <a:xfrm>
            <a:off x="9525000" y="7410450"/>
            <a:ext cx="4762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4500" b="1" kern="0" spc="300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т</a:t>
            </a:r>
            <a:endParaRPr lang="en-US" sz="4500" dirty="0"/>
          </a:p>
        </p:txBody>
      </p:sp>
      <p:sp>
        <p:nvSpPr>
          <p:cNvPr id="67" name="Object66"/>
          <p:cNvSpPr/>
          <p:nvPr/>
        </p:nvSpPr>
        <p:spPr>
          <a:xfrm>
            <a:off x="666750" y="6667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Финальный кроссворд</a:t>
            </a:r>
            <a:endParaRPr lang="en-US" sz="3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3154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09600" y="5753100"/>
            <a:ext cx="5486400" cy="13525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696450" y="790575"/>
            <a:ext cx="6705600" cy="91535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801350" y="4981575"/>
            <a:ext cx="4476750" cy="43053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11125200" y="5124450"/>
            <a:ext cx="3524250" cy="35242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285750" y="6372225"/>
            <a:ext cx="552450" cy="6477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6553200" y="5743575"/>
            <a:ext cx="1333500" cy="135255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5276850" y="6562725"/>
            <a:ext cx="381000" cy="438150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4" name="Object13"/>
          <p:cNvSpPr/>
          <p:nvPr/>
        </p:nvSpPr>
        <p:spPr>
          <a:xfrm>
            <a:off x="666750" y="2305050"/>
            <a:ext cx="817245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Профилактика
туберкулеза — </a:t>
            </a:r>
            <a:r>
              <a:rPr lang="en-US" sz="4500" b="1" dirty="0">
                <a:solidFill>
                  <a:srgbClr val="9E61AD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наша общая
ответственность</a:t>
            </a:r>
            <a:endParaRPr lang="en-US" sz="4500" dirty="0"/>
          </a:p>
        </p:txBody>
      </p:sp>
      <p:sp>
        <p:nvSpPr>
          <p:cNvPr id="15" name="Object14"/>
          <p:cNvSpPr/>
          <p:nvPr/>
        </p:nvSpPr>
        <p:spPr>
          <a:xfrm>
            <a:off x="666750" y="4743450"/>
            <a:ext cx="81724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3000" b="1" dirty="0">
                <a:solidFill>
                  <a:srgbClr val="FFFFFF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Дышите свободно!</a:t>
            </a:r>
            <a:endParaRPr lang="en-US" sz="3000" dirty="0"/>
          </a:p>
        </p:txBody>
      </p:sp>
      <p:sp>
        <p:nvSpPr>
          <p:cNvPr id="16" name="Object15"/>
          <p:cNvSpPr/>
          <p:nvPr/>
        </p:nvSpPr>
        <p:spPr>
          <a:xfrm>
            <a:off x="942975" y="6257925"/>
            <a:ext cx="5000625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Задай вопрос на </a:t>
            </a:r>
            <a:r>
              <a:rPr lang="en-US" sz="2300" b="1" dirty="0" err="1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сайте</a:t>
            </a:r>
            <a:r>
              <a:rPr lang="en-US" sz="23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ru-RU" sz="2300" u="sng" dirty="0" err="1" smtClean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сокптд.рф</a:t>
            </a:r>
            <a:endParaRPr lang="en-US" sz="23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3154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696450" y="790575"/>
            <a:ext cx="6705600" cy="91535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801350" y="4981575"/>
            <a:ext cx="4476750" cy="43053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125200" y="5124450"/>
            <a:ext cx="3524250" cy="3524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1180686"/>
            <a:ext cx="8172450" cy="11541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ru-RU" sz="2300" b="1" dirty="0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Часть информации для </a:t>
            </a:r>
            <a:r>
              <a:rPr lang="ru-RU" sz="2300" b="1" dirty="0" err="1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квеста</a:t>
            </a:r>
            <a:r>
              <a:rPr lang="ru-RU" sz="2300" b="1" dirty="0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были взяты из открытых источников в сети интернет. </a:t>
            </a:r>
            <a:br>
              <a:rPr lang="ru-RU" sz="2300" b="1" dirty="0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</a:br>
            <a:r>
              <a:rPr lang="en-US" sz="2300" b="1" dirty="0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В</a:t>
            </a:r>
            <a:r>
              <a:rPr lang="en-US" sz="23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 </a:t>
            </a:r>
            <a:r>
              <a:rPr lang="en-US" sz="2300" b="1" dirty="0" err="1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подготовке</a:t>
            </a:r>
            <a:r>
              <a:rPr lang="en-US" sz="23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квеста</a:t>
            </a:r>
            <a:r>
              <a:rPr lang="en-US" sz="2300" b="1" dirty="0" smtClean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принимали участие:</a:t>
            </a:r>
            <a:endParaRPr lang="en-US" sz="2300" dirty="0"/>
          </a:p>
        </p:txBody>
      </p:sp>
      <p:sp>
        <p:nvSpPr>
          <p:cNvPr id="11" name="Object10"/>
          <p:cNvSpPr/>
          <p:nvPr/>
        </p:nvSpPr>
        <p:spPr>
          <a:xfrm>
            <a:off x="666750" y="2800350"/>
            <a:ext cx="8172450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Студенческое научное общество Самарского государственного медицинского университета.</a:t>
            </a:r>
            <a:endParaRPr lang="en-US" sz="2300" dirty="0"/>
          </a:p>
        </p:txBody>
      </p:sp>
      <p:sp>
        <p:nvSpPr>
          <p:cNvPr id="12" name="Object11"/>
          <p:cNvSpPr/>
          <p:nvPr/>
        </p:nvSpPr>
        <p:spPr>
          <a:xfrm>
            <a:off x="666750" y="3962400"/>
            <a:ext cx="8353425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ГБУЗ «Самарский Областной Клинический Противотуберкулезный Диспансер им. Н.В. Постникова».</a:t>
            </a:r>
            <a:endParaRPr lang="en-US" sz="2300" dirty="0"/>
          </a:p>
        </p:txBody>
      </p:sp>
      <p:sp>
        <p:nvSpPr>
          <p:cNvPr id="13" name="Object12"/>
          <p:cNvSpPr/>
          <p:nvPr/>
        </p:nvSpPr>
        <p:spPr>
          <a:xfrm>
            <a:off x="666750" y="5124450"/>
            <a:ext cx="81724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НО «Благотворительный Фонд «Личное участие».</a:t>
            </a:r>
            <a:endParaRPr lang="en-US" sz="2300" dirty="0"/>
          </a:p>
        </p:txBody>
      </p:sp>
      <p:sp>
        <p:nvSpPr>
          <p:cNvPr id="14" name="Object13"/>
          <p:cNvSpPr/>
          <p:nvPr/>
        </p:nvSpPr>
        <p:spPr>
          <a:xfrm>
            <a:off x="666750" y="6372225"/>
            <a:ext cx="5762625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00" dirty="0">
                <a:solidFill>
                  <a:srgbClr val="000000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 поддержке Министерства Здравоохранения Самарской Области.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832485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353800" y="2562225"/>
            <a:ext cx="4324350" cy="43053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78390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Как распространяется туберкулез?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666750" y="25622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Обычно при однократном попадании возбудителя в организм иммунная система самостоятельно справляется с инфекцией,
и вы остаётесь здоровым.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39338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При постоянном контакте с человеком, который выделяет микобактерии, риск заразиться туберкулёзом значительно возрастает.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666750" y="5305425"/>
            <a:ext cx="94869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Наибольшему риску заболеть туберкулёзом подвержены люди
с ослабленной иммунной системой.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666750" y="6315075"/>
            <a:ext cx="66198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Чаще всего туберкулёз поражает лёгкие.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1752600"/>
            <a:ext cx="8324850" cy="38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1839575" y="3686175"/>
            <a:ext cx="3829050" cy="31813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666750" y="666750"/>
            <a:ext cx="78390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Как распространяется туберкулез?</a:t>
            </a:r>
            <a:endParaRPr lang="en-US" sz="3000" dirty="0"/>
          </a:p>
        </p:txBody>
      </p:sp>
      <p:sp>
        <p:nvSpPr>
          <p:cNvPr id="11" name="Object10"/>
          <p:cNvSpPr/>
          <p:nvPr/>
        </p:nvSpPr>
        <p:spPr>
          <a:xfrm>
            <a:off x="666750" y="25622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Известны случаи передачи инфекции через предметы бытовой обстановки и обихода, обсеменённые микобактериями. Это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контактный путь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</a:t>
            </a:r>
            <a:endParaRPr lang="en-US" sz="2400" dirty="0"/>
          </a:p>
        </p:txBody>
      </p:sp>
      <p:sp>
        <p:nvSpPr>
          <p:cNvPr id="12" name="Object11"/>
          <p:cNvSpPr/>
          <p:nvPr/>
        </p:nvSpPr>
        <p:spPr>
          <a:xfrm>
            <a:off x="666750" y="3933825"/>
            <a:ext cx="94869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Возможно заражение туберкулёзом при употреблении некипячёного молока от больных животных. Это </a:t>
            </a:r>
            <a:r>
              <a:rPr lang="en-US" sz="2400" b="1" dirty="0">
                <a:solidFill>
                  <a:srgbClr val="1A1A1A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пищевой путь </a:t>
            </a: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заражения.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3060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582400" y="2466975"/>
            <a:ext cx="5695950" cy="571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001250" y="238125"/>
            <a:ext cx="6877050" cy="6858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34675" y="1924050"/>
            <a:ext cx="5591175" cy="55911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2039600" y="2933700"/>
            <a:ext cx="2990850" cy="3467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9010650"/>
            <a:ext cx="18288000" cy="1276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0" y="1752600"/>
            <a:ext cx="2933700" cy="381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66750" y="2562225"/>
            <a:ext cx="8210550" cy="54483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666750" y="666750"/>
            <a:ext cx="2457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A1A1A"/>
                </a:solidFill>
                <a:latin typeface="Arial Black Regular" pitchFamily="34" charset="0"/>
                <a:ea typeface="Arial Black Regular" pitchFamily="34" charset="-122"/>
                <a:cs typeface="Arial Black Regular" pitchFamily="34" charset="-120"/>
              </a:rPr>
              <a:t>Симптомы</a:t>
            </a:r>
            <a:endParaRPr lang="en-US" sz="3000" dirty="0"/>
          </a:p>
        </p:txBody>
      </p:sp>
      <p:sp>
        <p:nvSpPr>
          <p:cNvPr id="12" name="Object11"/>
          <p:cNvSpPr/>
          <p:nvPr/>
        </p:nvSpPr>
        <p:spPr>
          <a:xfrm>
            <a:off x="666750" y="2562225"/>
            <a:ext cx="6924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Основные симптомы и признаки туберкулеза:</a:t>
            </a:r>
            <a:endParaRPr lang="en-US" sz="2400" dirty="0"/>
          </a:p>
        </p:txBody>
      </p:sp>
      <p:sp>
        <p:nvSpPr>
          <p:cNvPr id="13" name="Object12"/>
          <p:cNvSpPr/>
          <p:nvPr/>
        </p:nvSpPr>
        <p:spPr>
          <a:xfrm>
            <a:off x="952500" y="3067050"/>
            <a:ext cx="46005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общая слабость, недомогание,</a:t>
            </a:r>
            <a:endParaRPr lang="en-US" sz="2400" dirty="0"/>
          </a:p>
        </p:txBody>
      </p:sp>
      <p:sp>
        <p:nvSpPr>
          <p:cNvPr id="14" name="Object13"/>
          <p:cNvSpPr/>
          <p:nvPr/>
        </p:nvSpPr>
        <p:spPr>
          <a:xfrm>
            <a:off x="952500" y="3524250"/>
            <a:ext cx="40671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физическая утомляемость,</a:t>
            </a:r>
            <a:endParaRPr lang="en-US" sz="2400" dirty="0"/>
          </a:p>
        </p:txBody>
      </p:sp>
      <p:sp>
        <p:nvSpPr>
          <p:cNvPr id="15" name="Object14"/>
          <p:cNvSpPr/>
          <p:nvPr/>
        </p:nvSpPr>
        <p:spPr>
          <a:xfrm>
            <a:off x="952500" y="3981450"/>
            <a:ext cx="28289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потеря аппетита,</a:t>
            </a:r>
            <a:endParaRPr lang="en-US" sz="2400" dirty="0"/>
          </a:p>
        </p:txBody>
      </p:sp>
      <p:sp>
        <p:nvSpPr>
          <p:cNvPr id="16" name="Object15"/>
          <p:cNvSpPr/>
          <p:nvPr/>
        </p:nvSpPr>
        <p:spPr>
          <a:xfrm>
            <a:off x="952500" y="4438650"/>
            <a:ext cx="19907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похудение,</a:t>
            </a:r>
            <a:endParaRPr lang="en-US" sz="2400" dirty="0"/>
          </a:p>
        </p:txBody>
      </p:sp>
      <p:sp>
        <p:nvSpPr>
          <p:cNvPr id="17" name="Object16"/>
          <p:cNvSpPr/>
          <p:nvPr/>
        </p:nvSpPr>
        <p:spPr>
          <a:xfrm>
            <a:off x="952500" y="4895850"/>
            <a:ext cx="63150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длительный кашель (более трёх недель),</a:t>
            </a:r>
            <a:endParaRPr lang="en-US" sz="2400" dirty="0"/>
          </a:p>
        </p:txBody>
      </p:sp>
      <p:sp>
        <p:nvSpPr>
          <p:cNvPr id="18" name="Object17"/>
          <p:cNvSpPr/>
          <p:nvPr/>
        </p:nvSpPr>
        <p:spPr>
          <a:xfrm>
            <a:off x="952500" y="5353050"/>
            <a:ext cx="555307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потливость по ночам (ближе к утру),</a:t>
            </a:r>
            <a:endParaRPr lang="en-US" sz="2400" dirty="0"/>
          </a:p>
        </p:txBody>
      </p:sp>
      <p:sp>
        <p:nvSpPr>
          <p:cNvPr id="19" name="Object18"/>
          <p:cNvSpPr/>
          <p:nvPr/>
        </p:nvSpPr>
        <p:spPr>
          <a:xfrm>
            <a:off x="952500" y="5810250"/>
            <a:ext cx="81153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периодическое повышение температуры тела
(до 37,2-37,5, по вечерам, в течение 3 недель и более),</a:t>
            </a:r>
            <a:endParaRPr lang="en-US" sz="2400" dirty="0"/>
          </a:p>
        </p:txBody>
      </p:sp>
      <p:sp>
        <p:nvSpPr>
          <p:cNvPr id="20" name="Object19"/>
          <p:cNvSpPr/>
          <p:nvPr/>
        </p:nvSpPr>
        <p:spPr>
          <a:xfrm>
            <a:off x="952500" y="6677025"/>
            <a:ext cx="3409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боли в грудной клетке,</a:t>
            </a:r>
            <a:endParaRPr lang="en-US" sz="2400" dirty="0"/>
          </a:p>
        </p:txBody>
      </p:sp>
      <p:sp>
        <p:nvSpPr>
          <p:cNvPr id="21" name="Object20"/>
          <p:cNvSpPr/>
          <p:nvPr/>
        </p:nvSpPr>
        <p:spPr>
          <a:xfrm>
            <a:off x="952500" y="7134225"/>
            <a:ext cx="13906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одышка,</a:t>
            </a:r>
            <a:endParaRPr lang="en-US" sz="2400" dirty="0"/>
          </a:p>
        </p:txBody>
      </p:sp>
      <p:sp>
        <p:nvSpPr>
          <p:cNvPr id="22" name="Object21"/>
          <p:cNvSpPr/>
          <p:nvPr/>
        </p:nvSpPr>
        <p:spPr>
          <a:xfrm>
            <a:off x="952500" y="7591425"/>
            <a:ext cx="23717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400" dirty="0">
                <a:solidFill>
                  <a:srgbClr val="1A1A1A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кровохарканье.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3042</Words>
  <Application>Microsoft Office PowerPoint</Application>
  <PresentationFormat>Произвольный</PresentationFormat>
  <Paragraphs>740</Paragraphs>
  <Slides>67</Slides>
  <Notes>67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4</cp:revision>
  <dcterms:created xsi:type="dcterms:W3CDTF">2021-03-18T08:55:45Z</dcterms:created>
  <dcterms:modified xsi:type="dcterms:W3CDTF">2021-03-18T10:38:54Z</dcterms:modified>
</cp:coreProperties>
</file>