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Roboto Slab"/>
      <p:regular r:id="rId15"/>
    </p:embeddedFont>
    <p:embeddedFont>
      <p:font typeface="Roboto Slab"/>
      <p:regular r:id="rId16"/>
    </p:embeddedFont>
    <p:embeddedFont>
      <p:font typeface="Roboto"/>
      <p:regular r:id="rId17"/>
    </p:embeddedFont>
    <p:embeddedFont>
      <p:font typeface="Roboto"/>
      <p:regular r:id="rId18"/>
    </p:embeddedFont>
    <p:embeddedFont>
      <p:font typeface="Roboto"/>
      <p:regular r:id="rId19"/>
    </p:embeddedFont>
    <p:embeddedFont>
      <p:font typeface="Roboto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lagmany.rsv.ru/" TargetMode="External"/><Relationship Id="rId1" Type="http://schemas.openxmlformats.org/officeDocument/2006/relationships/image" Target="../media/image-6-1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8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Проект «Флагманы образования» 2025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Проект «Флагманы образования» повышает престиж и популяризирует профессию учителя. С 2019 года организация развивает профессионально-личностный рост педагогов и студентов.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14B5D6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02586" y="5616654"/>
            <a:ext cx="117991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750"/>
              </a:lnSpc>
              <a:buNone/>
            </a:pPr>
            <a:r>
              <a:rPr lang="en-US" sz="750" dirty="0">
                <a:solidFill>
                  <a:srgbClr val="4D4D51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ЕК</a:t>
            </a:r>
            <a:endParaRPr lang="en-US" sz="750" dirty="0"/>
          </a:p>
        </p:txBody>
      </p:sp>
      <p:sp>
        <p:nvSpPr>
          <p:cNvPr id="7" name="Text 4"/>
          <p:cNvSpPr/>
          <p:nvPr/>
        </p:nvSpPr>
        <p:spPr>
          <a:xfrm>
            <a:off x="6756440" y="5467112"/>
            <a:ext cx="3507105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15213F"/>
                </a:solidFill>
                <a:latin typeface="Roboto Bold" pitchFamily="34" charset="0"/>
                <a:ea typeface="Roboto Bold" pitchFamily="34" charset="-122"/>
                <a:cs typeface="Roboto Bold" pitchFamily="34" charset="-120"/>
              </a:rPr>
              <a:t>по Екатерина Клейменова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71230"/>
            <a:ext cx="729210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Цели проекта на 2025 год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320171"/>
            <a:ext cx="3664863" cy="3104317"/>
          </a:xfrm>
          <a:prstGeom prst="roundRect">
            <a:avLst>
              <a:gd name="adj" fmla="val 1096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2546985"/>
            <a:ext cx="3211235" cy="10629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Создание лидеров общественного мнения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746063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Поддержка педагогов как активных участников образовательного сообщества.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320171"/>
            <a:ext cx="3664863" cy="3104317"/>
          </a:xfrm>
          <a:prstGeom prst="roundRect">
            <a:avLst>
              <a:gd name="adj" fmla="val 1096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2546985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Повышение медиаграмотности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391733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Обучение студентов и работников сферы критическому восприятию медиа.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651302"/>
            <a:ext cx="7556421" cy="1306949"/>
          </a:xfrm>
          <a:prstGeom prst="roundRect">
            <a:avLst>
              <a:gd name="adj" fmla="val 2603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6507004" y="5878116"/>
            <a:ext cx="52026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Развитие профессионального роста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507004" y="6368534"/>
            <a:ext cx="710279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Формирование траектории развития для педагогов и студентов.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069425"/>
            <a:ext cx="741223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Поддержка АНО «Диалог»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311836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7017306" y="3196233"/>
            <a:ext cx="47855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Совместная реализация проекта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3686651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Сотрудничество с АНО «Диалог» усиливает ресурсную базу и возможности проекта.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486608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7017306" y="4943951"/>
            <a:ext cx="580132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Реализация конкурсного трека «Медиа»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017306" y="5434370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Интерактивные форматы для вовлечения участников в медиаграмотность и коммуникации.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3427" y="739497"/>
            <a:ext cx="7637145" cy="13454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250"/>
              </a:lnSpc>
              <a:buNone/>
            </a:pPr>
            <a:r>
              <a:rPr lang="en-US" sz="4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Образовательный курс «Медиа»</a:t>
            </a:r>
            <a:endParaRPr lang="en-US" sz="42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427" y="2407801"/>
            <a:ext cx="1076325" cy="129159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152650" y="2623066"/>
            <a:ext cx="2690812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Дата открытия</a:t>
            </a:r>
            <a:endParaRPr lang="en-US" sz="2100" dirty="0"/>
          </a:p>
        </p:txBody>
      </p:sp>
      <p:sp>
        <p:nvSpPr>
          <p:cNvPr id="6" name="Text 2"/>
          <p:cNvSpPr/>
          <p:nvPr/>
        </p:nvSpPr>
        <p:spPr>
          <a:xfrm>
            <a:off x="2152650" y="3088481"/>
            <a:ext cx="6237923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 мая 2025 года</a:t>
            </a:r>
            <a:endParaRPr lang="en-US" sz="16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427" y="3699391"/>
            <a:ext cx="1076325" cy="249900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152650" y="3914656"/>
            <a:ext cx="2989778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Форматы материалов</a:t>
            </a:r>
            <a:endParaRPr lang="en-US" sz="2100" dirty="0"/>
          </a:p>
        </p:txBody>
      </p:sp>
      <p:sp>
        <p:nvSpPr>
          <p:cNvPr id="9" name="Text 4"/>
          <p:cNvSpPr/>
          <p:nvPr/>
        </p:nvSpPr>
        <p:spPr>
          <a:xfrm>
            <a:off x="2152650" y="4380071"/>
            <a:ext cx="6237923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Вебинары</a:t>
            </a:r>
            <a:endParaRPr lang="en-US" sz="1650" dirty="0"/>
          </a:p>
        </p:txBody>
      </p:sp>
      <p:sp>
        <p:nvSpPr>
          <p:cNvPr id="10" name="Text 5"/>
          <p:cNvSpPr/>
          <p:nvPr/>
        </p:nvSpPr>
        <p:spPr>
          <a:xfrm>
            <a:off x="2152650" y="4799648"/>
            <a:ext cx="6237923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Конспекты</a:t>
            </a:r>
            <a:endParaRPr lang="en-US" sz="1650" dirty="0"/>
          </a:p>
        </p:txBody>
      </p:sp>
      <p:sp>
        <p:nvSpPr>
          <p:cNvPr id="11" name="Text 6"/>
          <p:cNvSpPr/>
          <p:nvPr/>
        </p:nvSpPr>
        <p:spPr>
          <a:xfrm>
            <a:off x="2152650" y="5219224"/>
            <a:ext cx="6237923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Задания</a:t>
            </a:r>
            <a:endParaRPr lang="en-US" sz="1650" dirty="0"/>
          </a:p>
        </p:txBody>
      </p:sp>
      <p:sp>
        <p:nvSpPr>
          <p:cNvPr id="12" name="Text 7"/>
          <p:cNvSpPr/>
          <p:nvPr/>
        </p:nvSpPr>
        <p:spPr>
          <a:xfrm>
            <a:off x="2152650" y="5638800"/>
            <a:ext cx="6237923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Дополнительные форматы</a:t>
            </a:r>
            <a:endParaRPr lang="en-US" sz="165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27" y="6198394"/>
            <a:ext cx="1076325" cy="1291590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2152650" y="6413659"/>
            <a:ext cx="2690812" cy="3363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00"/>
              </a:lnSpc>
              <a:buNone/>
            </a:pPr>
            <a:r>
              <a:rPr lang="en-US" sz="21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Цель курса</a:t>
            </a:r>
            <a:endParaRPr lang="en-US" sz="2100" dirty="0"/>
          </a:p>
        </p:txBody>
      </p:sp>
      <p:sp>
        <p:nvSpPr>
          <p:cNvPr id="15" name="Text 9"/>
          <p:cNvSpPr/>
          <p:nvPr/>
        </p:nvSpPr>
        <p:spPr>
          <a:xfrm>
            <a:off x="2152650" y="6879074"/>
            <a:ext cx="6237923" cy="3443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6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Дать практические знания и навыки медиа коммуникации.</a:t>
            </a:r>
            <a:endParaRPr lang="en-US" sz="16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23053"/>
            <a:ext cx="879121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Участники конкурсного трека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98808"/>
            <a:ext cx="34069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Кто может участвовать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Студенты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822150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Педагоги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26434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Административные работники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79880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Особенности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437995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Возраст от 18 лет на момент регистрации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494692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Включая граждан иностранных государств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25087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Как подать заявку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29981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878860" y="334232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3776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Шаг 1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386810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Перейти на сайт </a:t>
            </a:r>
            <a:pPr algn="l" indent="0" marL="0">
              <a:lnSpc>
                <a:spcPts val="2850"/>
              </a:lnSpc>
              <a:buNone/>
            </a:pPr>
            <a:r>
              <a:rPr lang="en-US" sz="1750" u="sng" dirty="0">
                <a:solidFill>
                  <a:srgbClr val="3257B8"/>
                </a:solidFill>
                <a:latin typeface="Roboto" pitchFamily="34" charset="0"/>
                <a:ea typeface="Roboto" pitchFamily="34" charset="-122"/>
                <a:cs typeface="Roboto" pitchFamily="34" charset="-120"/>
                <a:hlinkClick r:id="rId2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flagmany.rsv.ru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713803" y="329981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9" name="Text 6"/>
          <p:cNvSpPr/>
          <p:nvPr/>
        </p:nvSpPr>
        <p:spPr>
          <a:xfrm>
            <a:off x="4798874" y="334232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50919" y="33776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Шаг 2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50919" y="3868103"/>
            <a:ext cx="289941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Заполнить регистрационную форму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5047536"/>
            <a:ext cx="510302" cy="510302"/>
          </a:xfrm>
          <a:prstGeom prst="roundRect">
            <a:avLst>
              <a:gd name="adj" fmla="val 6667"/>
            </a:avLst>
          </a:prstGeom>
          <a:solidFill>
            <a:srgbClr val="E9ECF2"/>
          </a:solidFill>
          <a:ln/>
        </p:spPr>
      </p:sp>
      <p:sp>
        <p:nvSpPr>
          <p:cNvPr id="13" name="Text 10"/>
          <p:cNvSpPr/>
          <p:nvPr/>
        </p:nvSpPr>
        <p:spPr>
          <a:xfrm>
            <a:off x="878860" y="509004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650"/>
              </a:lnSpc>
              <a:buNone/>
            </a:pPr>
            <a:r>
              <a:rPr lang="en-US" sz="26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51254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Шаг 3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561582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Подать заявку до 31 октября 2025 года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598902"/>
            <a:ext cx="1036927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Значение участия для образования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5328285"/>
            <a:ext cx="4120753" cy="226814"/>
          </a:xfrm>
          <a:prstGeom prst="roundRect">
            <a:avLst>
              <a:gd name="adj" fmla="val 15001"/>
            </a:avLst>
          </a:prstGeom>
          <a:solidFill>
            <a:srgbClr val="E9ECF2"/>
          </a:solidFill>
          <a:ln/>
        </p:spPr>
      </p:sp>
      <p:sp>
        <p:nvSpPr>
          <p:cNvPr id="5" name="Text 2"/>
          <p:cNvSpPr/>
          <p:nvPr/>
        </p:nvSpPr>
        <p:spPr>
          <a:xfrm>
            <a:off x="793790" y="5895261"/>
            <a:ext cx="41207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Освоение медиа компетенций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740009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Участники развивают критическое мышление и навыки общения.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254704" y="4988004"/>
            <a:ext cx="4120872" cy="226814"/>
          </a:xfrm>
          <a:prstGeom prst="roundRect">
            <a:avLst>
              <a:gd name="adj" fmla="val 15001"/>
            </a:avLst>
          </a:prstGeom>
          <a:solidFill>
            <a:srgbClr val="E9ECF2"/>
          </a:solidFill>
          <a:ln/>
        </p:spPr>
      </p:sp>
      <p:sp>
        <p:nvSpPr>
          <p:cNvPr id="8" name="Text 5"/>
          <p:cNvSpPr/>
          <p:nvPr/>
        </p:nvSpPr>
        <p:spPr>
          <a:xfrm>
            <a:off x="5254704" y="5554980"/>
            <a:ext cx="346948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Формирование лидеров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4704" y="6045398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Поддержка активных педагогов в роли общественных лидеров.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9715738" y="4647843"/>
            <a:ext cx="4120872" cy="226814"/>
          </a:xfrm>
          <a:prstGeom prst="roundRect">
            <a:avLst>
              <a:gd name="adj" fmla="val 15001"/>
            </a:avLst>
          </a:prstGeom>
          <a:solidFill>
            <a:srgbClr val="E9ECF2"/>
          </a:solidFill>
          <a:ln/>
        </p:spPr>
      </p:sp>
      <p:sp>
        <p:nvSpPr>
          <p:cNvPr id="11" name="Text 8"/>
          <p:cNvSpPr/>
          <p:nvPr/>
        </p:nvSpPr>
        <p:spPr>
          <a:xfrm>
            <a:off x="9715738" y="5214818"/>
            <a:ext cx="35332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Вклад в развитие сферы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5738" y="5705237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Продвижение современных подходов и повышение престижа профессии.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437924"/>
            <a:ext cx="1087362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Ключевые выводы и следующий шаг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7136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Итоги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9482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Проект стимулирует профессиональный рост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73702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Медиа конкурс расширяет компетенции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17921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Возможность участия до октября 2025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713678"/>
            <a:ext cx="330648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Дальнейшие действия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599521" y="4294823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Подайте заявку и присоединяйтесь к лидерам образования.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522470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Станьте частью значимого движения.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2025-05-19T11:33:53Z</dcterms:created>
  <dcterms:modified xsi:type="dcterms:W3CDTF">2025-05-19T11:33:53Z</dcterms:modified>
</cp:coreProperties>
</file>